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5" r:id="rId3"/>
    <p:sldId id="276" r:id="rId4"/>
    <p:sldId id="296" r:id="rId5"/>
    <p:sldId id="277" r:id="rId6"/>
    <p:sldId id="279" r:id="rId7"/>
    <p:sldId id="278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1" r:id="rId20"/>
    <p:sldId id="294" r:id="rId21"/>
    <p:sldId id="293" r:id="rId22"/>
    <p:sldId id="29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26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DF39-8CF2-4B3C-BDC9-5EBC860DB760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E3DD0-6098-467D-9F19-F9AFF9C42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982BA-27D8-4AC6-9B9C-5CC4F6F2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2E2C89-38F0-47E8-8F26-E7FF7724B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2C160-7D51-4127-A4D4-0A8BA5EE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38FDC-D329-45C9-A9B0-7844EADE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47D66-7363-43EE-B91C-91E2086A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106F7-A490-4F54-923B-34D92650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29A361-B391-49F5-AA8F-E7676C279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7EC01-15AF-4C06-BBCC-FCB4EC6D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3B65B-5BF0-414B-B19D-03D867E8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27119-3D13-4DDE-91F6-46E02C7A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0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49385D-A7F8-430F-89A1-29D2F2983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243329-CE4B-480D-B426-36F218794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DA8DB-2F02-4562-9569-EECDD103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240FB-819F-424E-80F1-707F8787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E76DA-6C26-4BC2-9070-12B9B3B0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7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8BA72-C6C2-4BC7-B0F6-8E839ECC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E725A-B2EA-4091-9EF0-00438A819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469A0E-0631-4CE7-AB52-66252B1C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735BB-2CD4-436D-AD18-47EF8630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0F0FB-A6B0-4B86-B93F-1D6A295D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4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700F4-76D6-4D21-97F7-809A5965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144BA-533D-4A8B-9FA0-9F35E085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5C83C-0FDD-4EA8-B27F-4D970901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4F8E7-6F15-4E2B-B20A-732E72AD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6D8F4-581F-4863-9811-ABFBEDA5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5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38FE-D9AE-4607-9B0E-7A9FA395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8925C-635F-446C-B0AD-5FE46DC01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C6B463-5381-40D1-81AD-F9CA0A4BA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C790D0-51AF-4468-89A1-5515C774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4FC46-74F3-4D6D-BD07-40F53695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E1972-6C06-4B88-83D9-8899FE3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1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93452-4ABE-4F29-A7DB-E24D8D37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1DE8A-6CDA-4E0B-925A-0572ABC5C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ED328C-CF7C-49F4-AFD9-FC3695D03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F8F1B6-6D51-4661-A963-F971F71CA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473711-62B3-45FE-AB3C-40067C626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6F5554-A1A7-4FF3-8610-505A2017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3646CA-DA54-48A9-973E-4FA9889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FC9D21-54B1-4D04-A286-164C088E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EF329-2EA3-47EA-85A9-40B5788A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EB9E94-F42C-446C-A890-06146CA3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3472BC-C2C2-4D25-86F6-431399D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27F4B0-1C80-4201-834C-180CCB4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8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93BC88-760F-4204-8A40-48D0B2CA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A93EB3-0516-4405-90F7-F281D597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4B04C-3E80-423A-928B-CCB25009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0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65E77-0AA5-430E-9A01-1EE11309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6C18F-86B5-4F75-BADA-627F1586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0DF41A-BEF0-44FF-8D3A-A76406FC9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675F7-76D4-4B2A-A211-2596B931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9F666B-C7DA-4DDD-8C6C-81C02E2E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995A6-D9AF-4B49-AE19-3B269D9C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7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80D2-FBE9-459F-B2CE-9EEDA315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D48EC1-BBD3-4116-944E-F1E1A4BC7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A301A-543C-46EC-A6CB-6D6AD6F4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5C9F7-D1BC-4D96-A809-AFF1767E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DB848-4DA8-429E-95B6-FA7B18DB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1DBCB0-4BB4-41C3-BC4C-F199D492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6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/>
            </a:gs>
            <a:gs pos="66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1A640-6FE8-4EF6-82B2-A76B8863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3F4920-4B6C-43ED-B000-54CC69E1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4AFA5-1F87-414F-BEE7-4CDA35F0B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507D-A7CD-4B6A-97F8-C56837B3EB5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41A35-8EF5-4319-92F5-315FF2CC7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2A36D-6571-4988-87C4-96A71DAA1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6567-345D-455A-953F-167B81B50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FBC80-A435-4F16-BB1F-A93CB040A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79" y="2185416"/>
            <a:ext cx="10186417" cy="1862637"/>
          </a:xfrm>
        </p:spPr>
        <p:txBody>
          <a:bodyPr>
            <a:normAutofit fontScale="90000"/>
          </a:bodyPr>
          <a:lstStyle/>
          <a:p>
            <a:pPr marL="924560" marR="927100"/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4400" b="1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ЧУТКИМ К СВОЕМУ ПОДРОСТКУ!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7D8057-F9DA-4643-B727-A5F324F09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4516" y="5619564"/>
            <a:ext cx="2334828" cy="9321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Реутова А.С.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DD751-5D62-4344-A1ED-55A1E2CC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32" y="4324267"/>
            <a:ext cx="3091152" cy="199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>
              <a:rot lat="0" lon="20399993" rev="600000"/>
            </a:camera>
            <a:lightRig rig="sunset" dir="t"/>
          </a:scene3d>
          <a:sp3d>
            <a:bevelT w="165100" prst="coolSlant"/>
          </a:sp3d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0C764DE-BC32-4BC0-AE5A-7EDBFA00F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050763"/>
              </p:ext>
            </p:extLst>
          </p:nvPr>
        </p:nvGraphicFramePr>
        <p:xfrm>
          <a:off x="3736242" y="225132"/>
          <a:ext cx="5038344" cy="242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64174" imgH="3464565" progId="Word.Document.12">
                  <p:embed/>
                </p:oleObj>
              </mc:Choice>
              <mc:Fallback>
                <p:oleObj name="Document" r:id="rId3" imgW="6464174" imgH="3464565" progId="Word.Documen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7E0B5861-AB98-46AC-8DFE-AC0362209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6242" y="225132"/>
                        <a:ext cx="5038344" cy="242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58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4C47DF-6750-44DB-AF3F-78A3238C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83464"/>
            <a:ext cx="11530584" cy="6254496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негативные оценки своей личности, окружающего мира и будущего, потеря перспективы будущего;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постоянно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пониженное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настроение,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тоскливость.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Ребенок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считает,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что у него ничего не получится, он ни на что не способен. Ребенок подавлен, безразличен, иногда ощущает вину перед окружающими;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необычное, нехарактерное для данного ребенка поведение (более безрассудное,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импульсивное,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агрессивное;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несвойственное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стремление</a:t>
            </a:r>
            <a:r>
              <a:rPr lang="ru-RU" sz="28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</a:t>
            </a:r>
            <a:r>
              <a:rPr lang="ru-RU" sz="2800" spc="3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уединению,</a:t>
            </a:r>
            <a:r>
              <a:rPr lang="ru-RU" sz="2800" spc="3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снижение</a:t>
            </a:r>
            <a:r>
              <a:rPr lang="ru-RU" sz="2800" spc="3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социальной</a:t>
            </a:r>
            <a:r>
              <a:rPr lang="ru-RU" sz="2800" spc="3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активности</a:t>
            </a:r>
            <a:r>
              <a:rPr lang="ru-RU" sz="2800" spc="3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</a:t>
            </a:r>
            <a:r>
              <a:rPr lang="ru-RU" sz="28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общительных</a:t>
            </a:r>
            <a:r>
              <a:rPr lang="ru-RU" sz="2800" spc="3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детей, и</a:t>
            </a:r>
            <a:r>
              <a:rPr lang="ru-RU" sz="28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наоборот,</a:t>
            </a:r>
            <a:r>
              <a:rPr lang="ru-RU" sz="2800" spc="3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возбужденное</a:t>
            </a:r>
            <a:r>
              <a:rPr lang="ru-RU" sz="28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поведение</a:t>
            </a:r>
            <a:r>
              <a:rPr lang="ru-RU" sz="28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</a:t>
            </a:r>
            <a:r>
              <a:rPr lang="ru-RU" sz="2800" spc="39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повышенная</a:t>
            </a:r>
            <a:r>
              <a:rPr lang="ru-RU" sz="2800" spc="3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общительность у малообщительных и молчаливых). Возможно употребление алкоголя, психоактивных веществ;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стремление</a:t>
            </a:r>
            <a:r>
              <a:rPr lang="ru-RU" sz="28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</a:t>
            </a:r>
            <a:r>
              <a:rPr lang="ru-RU" sz="28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рискованным</a:t>
            </a:r>
            <a:r>
              <a:rPr lang="ru-RU" sz="28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действиям,</a:t>
            </a:r>
            <a:r>
              <a:rPr lang="ru-RU" sz="2800" spc="-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отрицание</a:t>
            </a:r>
            <a:r>
              <a:rPr lang="ru-RU" sz="28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проблем;</a:t>
            </a:r>
            <a:endParaRPr lang="ru-RU" sz="28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снижение успеваемости, пропуск занятий, невыполнение домашних </a:t>
            </a:r>
            <a:r>
              <a:rPr lang="ru-RU" sz="2800" spc="-1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заданий;</a:t>
            </a:r>
            <a:endParaRPr lang="ru-RU" sz="28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символическое прощание с ближайшим окружением (раздача личных вещей,</a:t>
            </a:r>
            <a:r>
              <a:rPr lang="ru-RU" sz="2800" spc="3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фото,</a:t>
            </a:r>
            <a:r>
              <a:rPr lang="ru-RU" sz="2800" spc="3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подготовка</a:t>
            </a:r>
            <a:r>
              <a:rPr lang="ru-RU" sz="2800" spc="3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</a:t>
            </a:r>
            <a:r>
              <a:rPr lang="ru-RU" sz="2800" spc="3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выставление</a:t>
            </a:r>
            <a:r>
              <a:rPr lang="ru-RU" sz="2800" spc="3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ролика,</a:t>
            </a:r>
            <a:r>
              <a:rPr lang="ru-RU" sz="2800" spc="3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посвященного</a:t>
            </a:r>
            <a:r>
              <a:rPr lang="ru-RU" sz="2800" spc="3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друзьям и близким; </a:t>
            </a:r>
            <a:r>
              <a:rPr lang="ru-RU" sz="2800" spc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дарение другим вещей, имеющих большую личную значимость;</a:t>
            </a:r>
            <a:r>
              <a:rPr lang="ru-RU" sz="2800" spc="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просит прощения у близких за все нанесенные ранее обиды);</a:t>
            </a:r>
            <a:endParaRPr lang="ru-RU" sz="28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попытка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уединиться: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закрыться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комнате,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убежать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скрыться от друзей (при наличии других настораживающих признаков).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CFC01-356E-4B31-9656-54CCA58F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2152" cy="1161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4400" b="1" kern="0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делать,</a:t>
            </a:r>
            <a:r>
              <a:rPr lang="ru-RU" sz="4400" b="1" kern="0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4400" b="1" kern="0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z="4400" b="1" kern="0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риск?</a:t>
            </a:r>
            <a:b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723F4-4F6A-490F-8087-907A8CDC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914400"/>
            <a:ext cx="11216640" cy="5262563"/>
          </a:xfrm>
        </p:spPr>
        <p:txBody>
          <a:bodyPr/>
          <a:lstStyle/>
          <a:p>
            <a:pPr marL="0" lvl="0" indent="0" algn="ctr">
              <a:buSzPts val="1400"/>
              <a:buNone/>
              <a:tabLst>
                <a:tab pos="807720" algn="l"/>
              </a:tabLst>
            </a:pPr>
            <a:r>
              <a:rPr lang="ru-RU" sz="36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Сохраняйте</a:t>
            </a:r>
            <a:r>
              <a:rPr lang="ru-RU" sz="3600" b="1" spc="-5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spc="-1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спокойствие</a:t>
            </a:r>
            <a:endParaRPr lang="ru-RU" sz="3600" b="1" spc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indent="0" algn="just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Повышенное эмоциональное внимание с Вашей стороны к этой проблеме создает риск возбуждения интереса к ней у ребенка. Вокруг данной проблемы сегодня много спекуляций. Сенсационность и значимость темы породила большое число</a:t>
            </a:r>
            <a:r>
              <a:rPr lang="ru-RU" sz="36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информационных</a:t>
            </a:r>
            <a:r>
              <a:rPr lang="ru-RU" sz="36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«вбросов»,</a:t>
            </a:r>
            <a:r>
              <a:rPr lang="ru-RU" sz="36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6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имеющих</a:t>
            </a:r>
            <a:r>
              <a:rPr lang="ru-RU" sz="36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ничего</a:t>
            </a:r>
            <a:r>
              <a:rPr lang="ru-RU" sz="36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общего</a:t>
            </a:r>
            <a:r>
              <a:rPr lang="ru-RU" sz="36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реальностью.</a:t>
            </a:r>
            <a:r>
              <a:rPr lang="ru-RU" sz="36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«вбросы» призваны посеять панику среди населения и, прежде всего, среди педагогов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1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8E014-AC93-4DB7-92B8-9BABB99C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365125"/>
            <a:ext cx="112928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Оцените</a:t>
            </a:r>
            <a:r>
              <a:rPr lang="ru-RU" sz="4400" b="1" spc="-3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</a:t>
            </a:r>
            <a:r>
              <a:rPr lang="ru-RU" sz="4400" b="1" spc="-2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своего</a:t>
            </a:r>
            <a:r>
              <a:rPr lang="ru-RU" sz="4400" b="1" spc="-1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участия</a:t>
            </a:r>
            <a:r>
              <a:rPr lang="ru-RU" sz="4400" b="1" spc="-3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400" b="1" spc="-1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44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-1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br>
              <a:rPr lang="ru-RU" sz="44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D2BD4-F909-4B3A-9AD5-EDA77D4ED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481328"/>
            <a:ext cx="11692128" cy="5011547"/>
          </a:xfrm>
        </p:spPr>
        <p:txBody>
          <a:bodyPr>
            <a:normAutofit fontScale="92500" lnSpcReduction="10000"/>
          </a:bodyPr>
          <a:lstStyle/>
          <a:p>
            <a:pPr marL="88900" indent="0" algn="just"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</a:t>
            </a:r>
            <a:r>
              <a:rPr lang="ru-RU" sz="2400" b="1" i="1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выполним</a:t>
            </a:r>
            <a:r>
              <a:rPr lang="ru-RU" sz="2400" b="1" i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несложное</a:t>
            </a:r>
            <a:r>
              <a:rPr lang="ru-RU" sz="2400" b="1" i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упражнение.</a:t>
            </a:r>
            <a:r>
              <a:rPr lang="ru-RU" sz="2400" b="1" i="1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</a:t>
            </a:r>
            <a:r>
              <a:rPr lang="ru-RU" sz="2400" b="1" i="1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займет</a:t>
            </a:r>
            <a:r>
              <a:rPr lang="ru-RU" sz="2400" b="1" i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b="1" i="1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z="2400" b="1" i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3-х</a:t>
            </a:r>
            <a:r>
              <a:rPr lang="ru-RU" sz="2400" b="1" i="1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минут.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indent="0" algn="just"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Ваши</a:t>
            </a:r>
            <a:r>
              <a:rPr lang="ru-RU" sz="24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ответы</a:t>
            </a:r>
            <a:r>
              <a:rPr lang="ru-RU" sz="24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z="24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</a:t>
            </a:r>
            <a:r>
              <a:rPr lang="ru-RU" sz="24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самих!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indent="0" algn="just"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Подумайте</a:t>
            </a:r>
            <a:r>
              <a:rPr lang="ru-RU" sz="2400" b="1" i="1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том,</a:t>
            </a:r>
            <a:r>
              <a:rPr lang="ru-RU" sz="2400" b="1" i="1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2400" b="1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</a:t>
            </a:r>
            <a:r>
              <a:rPr lang="ru-RU" sz="2400" b="1" i="1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</a:t>
            </a:r>
            <a:r>
              <a:rPr lang="ru-RU" sz="2400" b="1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Вашей</a:t>
            </a:r>
            <a:r>
              <a:rPr lang="ru-RU" sz="2400" b="1" i="1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r>
              <a:rPr lang="ru-RU" sz="2400" b="1" i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</a:t>
            </a:r>
            <a:r>
              <a:rPr lang="ru-RU" sz="2400" b="1" i="1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400" b="1" i="1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будут</a:t>
            </a:r>
            <a:r>
              <a:rPr lang="ru-RU" sz="2400" b="1" i="1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самых важных ценностей.</a:t>
            </a:r>
          </a:p>
          <a:p>
            <a:pPr marL="88900"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Возьмите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листок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бумаги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запишите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ценности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столбик.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левой</a:t>
            </a:r>
            <a:r>
              <a:rPr lang="ru-RU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</a:t>
            </a:r>
            <a:r>
              <a:rPr lang="ru-RU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расставьте</a:t>
            </a:r>
            <a:r>
              <a:rPr lang="ru-RU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номера</a:t>
            </a:r>
            <a:r>
              <a:rPr lang="ru-RU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каждой</a:t>
            </a:r>
            <a:r>
              <a:rPr lang="ru-RU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записанной</a:t>
            </a:r>
            <a:r>
              <a:rPr lang="ru-RU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Вами</a:t>
            </a:r>
            <a:r>
              <a:rPr lang="ru-RU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67246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самое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ценное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Вашей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жизни,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чего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никак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обойтись;</a:t>
            </a:r>
            <a:endParaRPr lang="ru-RU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67246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ценное для Вас во вторую очередь; 3, 4, 5… – до наименее ценного. Вспомните</a:t>
            </a:r>
            <a:r>
              <a:rPr lang="ru-RU" sz="24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конкретный</a:t>
            </a:r>
            <a:r>
              <a:rPr lang="ru-RU" sz="24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</a:t>
            </a:r>
            <a:r>
              <a:rPr lang="ru-RU" sz="24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Вашей</a:t>
            </a:r>
            <a:r>
              <a:rPr lang="ru-RU" sz="24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24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(например,</a:t>
            </a:r>
            <a:r>
              <a:rPr lang="ru-RU" sz="24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вчерашний).</a:t>
            </a:r>
          </a:p>
          <a:p>
            <a:pPr marL="88900"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правой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столбика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напишите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часах,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минутах),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которое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уделили каждой ценности (так или иначе, занимались ею).</a:t>
            </a:r>
          </a:p>
          <a:p>
            <a:pPr marL="88900"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сравните значимость ценности (это номер слева) и время, уделенное этой ценности (записанное справа).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90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0C2F1-E31A-4439-B9BC-89E115DF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Посмотрите, есть ли место для Вашего ребенка в списке Ваших ценностей?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C49C4-184F-4B33-9C60-8ACD6F04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865375"/>
            <a:ext cx="11576304" cy="4627500"/>
          </a:xfrm>
        </p:spPr>
        <p:txBody>
          <a:bodyPr>
            <a:normAutofit lnSpcReduction="10000"/>
          </a:bodyPr>
          <a:lstStyle/>
          <a:p>
            <a:pPr marL="88900" indent="450215" algn="just"/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Какое место (по номеру значимости) он занимает ребенок в этом ряду. Посмотрите на время, которое Вы уделяете ребенку. Насколько они совпадают?</a:t>
            </a:r>
          </a:p>
          <a:p>
            <a:pPr marL="88900" indent="450215" algn="just"/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Вернувшись домой, Вы можете задать вопрос своему ребенку о том, что для него ценно. Затем сравните его и Ваши ответы.</a:t>
            </a:r>
          </a:p>
          <a:p>
            <a:pPr marL="88900" indent="450215" algn="just"/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нехитрые задания помогут Вам оценить степень своего участия в жизни ребенка и, если оценка Вам не нравится, то Вы можете изменить ситуацию.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60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B8015-A385-4113-BEDD-46A2E0D9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Установите, восстановите или укрепите доверительный контакт со своим ребенком</a:t>
            </a:r>
            <a:b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DEC7B-25BD-4F37-AA59-15D1DEA0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764792"/>
            <a:ext cx="11384280" cy="4800600"/>
          </a:xfrm>
        </p:spPr>
        <p:txBody>
          <a:bodyPr/>
          <a:lstStyle/>
          <a:p>
            <a:pPr marL="88900" indent="0" algn="just">
              <a:buNone/>
            </a:pPr>
            <a:r>
              <a:rPr lang="ru-RU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 сейчас, подумайте о том, как Вы любите своего ребенка, выпишите на листочек все то, за что Вы можете его похвалить, все то, за что Вы можете ему сказать спасибо.</a:t>
            </a:r>
          </a:p>
          <a:p>
            <a:pPr marL="88900" indent="0" algn="just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Скажите</a:t>
            </a:r>
            <a:r>
              <a:rPr lang="ru-RU" sz="4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ru-RU" sz="40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sz="4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</a:t>
            </a:r>
            <a:r>
              <a:rPr lang="ru-RU" sz="4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сегодня.</a:t>
            </a:r>
            <a:r>
              <a:rPr lang="ru-RU" sz="40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Говорите</a:t>
            </a:r>
            <a:r>
              <a:rPr lang="ru-RU" sz="40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ru-RU" sz="40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sz="4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</a:t>
            </a:r>
            <a:r>
              <a:rPr lang="ru-RU" sz="4000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z="40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день.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(Можно</a:t>
            </a:r>
            <a:r>
              <a:rPr lang="ru-RU" sz="40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озвучить,</a:t>
            </a:r>
            <a:r>
              <a:rPr lang="ru-RU" sz="40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40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4000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40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похвалить</a:t>
            </a:r>
            <a:r>
              <a:rPr lang="ru-RU" sz="40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ребенка,</a:t>
            </a:r>
            <a:r>
              <a:rPr lang="ru-RU" sz="40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сказать</a:t>
            </a:r>
            <a:r>
              <a:rPr lang="ru-RU" sz="40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ему</a:t>
            </a:r>
            <a:r>
              <a:rPr lang="ru-RU" sz="40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спасибо.)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7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07EA9-EB80-486C-B933-2B4F29B5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658368"/>
            <a:ext cx="11503152" cy="1032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Поддерживайте доверительные отношения с ребенком</a:t>
            </a:r>
            <a:r>
              <a:rPr lang="ru-RU" sz="4400" b="0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всегда быть в курсе проблем и трудностей ребенка</a:t>
            </a:r>
            <a:br>
              <a:rPr lang="ru-RU" sz="44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0C147-3638-48D8-BE7F-78558F61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74520"/>
            <a:ext cx="11887200" cy="4618355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807720" algn="l"/>
              </a:tabLst>
            </a:pPr>
            <a:r>
              <a:rPr lang="ru-RU" sz="33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Всегда воспринимайте проблемы и переживания ребенка серьезно, </a:t>
            </a:r>
            <a:r>
              <a:rPr lang="ru-RU" sz="33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какими бы несущественными они ни казались. Не высмеивайте и не критикуйте ребенка, не торопитесь перечислять его ошибки. Регулярно разговаривайте с ребенком на темы, связанные с его переживаниями, чувствами, эмоциями. Обязательно обсуждайте ближайшее и далекое будущее. Старайтесь строить (не навязывать) перспективы будущего совместно с подростком.</a:t>
            </a: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SzPts val="1400"/>
              <a:buNone/>
              <a:tabLst>
                <a:tab pos="807720" algn="l"/>
              </a:tabLst>
            </a:pPr>
            <a:endParaRPr lang="ru-RU" sz="33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33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Заботьтесь о том, чтобы подросток «принимал» свое тело, </a:t>
            </a:r>
            <a:r>
              <a:rPr lang="ru-RU" sz="33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 отвергал свои телесные ощущения (в этом помогут спортивные занятия, специальные психологические тренинги). Старайтесь сохранять контакт с взрослеющим ребенком,</a:t>
            </a:r>
            <a:r>
              <a:rPr lang="ru-RU" sz="33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3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 том числе на телесном уровне (объятия, прикосновения, поглаживания);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8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47BA3-008D-47CA-A341-9A6DC74A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47472"/>
            <a:ext cx="11658600" cy="5568696"/>
          </a:xfrm>
        </p:spPr>
        <p:txBody>
          <a:bodyPr>
            <a:normAutofit fontScale="55000" lnSpcReduction="20000"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46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Поддерживайте семейные традиции, ритуалы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 Причем хорошая семейная традиция должна быть интересна, полезна и любима всеми поколениями семьи. Другими словами, семейные ритуалы можно и нужно трансформировать с течением времени, чтобы младшее поколение с удовольствием участвовало в них, а не воспринимало их как неотвратимое, скучное, бесполезное времяпрепровождение.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None/>
              <a:tabLst>
                <a:tab pos="719455" algn="l"/>
              </a:tabLst>
            </a:pPr>
            <a:endParaRPr lang="ru-RU" sz="4600" b="1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46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Старайтесь поддерживать режим дня подростка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(сон, режим питания). Чаще фиксируйте внимание подростка на возможности получать радость, удовлетворение от повседневных удовольствий (вкусная еда, принятие расслабляющей ванны, удобная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или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красивая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одежда,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поход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выставку,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концерт,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вылазки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природу,</a:t>
            </a:r>
            <a:r>
              <a:rPr lang="ru-RU" sz="46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 кафе</a:t>
            </a:r>
            <a:r>
              <a:rPr lang="ru-RU" sz="46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 т.д.),</a:t>
            </a:r>
            <a:r>
              <a:rPr lang="ru-RU" sz="46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помогайте ему</a:t>
            </a:r>
            <a:r>
              <a:rPr lang="ru-RU" sz="46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почувствовать и оценить эту</a:t>
            </a:r>
            <a:r>
              <a:rPr lang="ru-RU" sz="46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46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радость, радуйтесь вместе с ним.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91A96-C7BA-4A68-93BA-0B1B7F4EF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1" y="4769466"/>
            <a:ext cx="3247847" cy="19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B4B456-E5AA-4F94-991C-2AC9CDC3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594360"/>
            <a:ext cx="11695176" cy="572414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4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Установите</a:t>
            </a:r>
            <a:r>
              <a:rPr lang="ru-RU" sz="4000" b="1" i="1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</a:t>
            </a:r>
            <a:r>
              <a:rPr lang="ru-RU" sz="4000" b="1" i="1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традицию</a:t>
            </a:r>
            <a:r>
              <a:rPr lang="ru-RU" sz="4000" b="1" i="1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ежедневного</a:t>
            </a:r>
            <a:r>
              <a:rPr lang="ru-RU" sz="4000" b="1" i="1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обсуждения</a:t>
            </a:r>
            <a:r>
              <a:rPr lang="ru-RU" sz="4000" b="1" i="1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 и</a:t>
            </a:r>
            <a:r>
              <a:rPr lang="ru-RU" sz="40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трудностей, </a:t>
            </a:r>
            <a:r>
              <a:rPr lang="ru-RU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которыми столкнулись члены семьи: делитесь с ребенком своими трудностями,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показывайте,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разрешимы, говорите о способах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разрешения проблем и людях, которые в этом помогают; спрашивайте о его проблемах и трудностях, вместе ищите способы их разрешения; говорите о том, что вместе вы всегда найдете выход из любой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33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49C70-CB97-4C82-8730-00C5978B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</a:t>
            </a:r>
            <a:r>
              <a:rPr lang="ru-RU" sz="4400" b="1" spc="-5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4400" b="1" spc="-2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противостоять</a:t>
            </a:r>
            <a:r>
              <a:rPr lang="ru-RU" sz="4400" b="1" spc="-5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трудностям</a:t>
            </a:r>
            <a:r>
              <a:rPr lang="ru-RU" sz="4400" b="1" spc="-3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400" b="1" spc="-1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справляться</a:t>
            </a:r>
            <a:r>
              <a:rPr lang="ru-RU" sz="4400" b="1" spc="-3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44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ними</a:t>
            </a:r>
            <a:br>
              <a:rPr lang="ru-RU" sz="44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BE4F1-C848-4F0F-BF08-366A8B64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435608"/>
            <a:ext cx="11722608" cy="5193792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112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Научите ребенка, прежде чем принять любое решение, просчитать последствия своих действий и меру ответственности</a:t>
            </a:r>
            <a:r>
              <a:rPr lang="ru-RU" sz="11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которую он готов взять на себя за реализацию этого решения. Постарайтесь задавать открытые вопросы, которые требуют от ребенка подумать и ответить, не</a:t>
            </a:r>
            <a:r>
              <a:rPr lang="ru-RU" sz="112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11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ограничиваясь односложным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«да» или «нет» (например: «Какие «за» и «против» этого решения?», «На что это больше всего повлияет?», «Что подсказывает твоя интуиция?»).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1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112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Научите ребенка выражать свои эмоции в социально приемлемых формах </a:t>
            </a:r>
            <a:r>
              <a:rPr lang="ru-RU" sz="11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(агрессию через активные виды спорта, физические нагрузки; душевные переживания через доверительный разговор с близкими, приносящий облегчение).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04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1665DC-54D0-4D27-B09F-14495E66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374904"/>
            <a:ext cx="11567160" cy="5802059"/>
          </a:xfrm>
        </p:spPr>
        <p:txBody>
          <a:bodyPr>
            <a:normAutofit fontScale="92500"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Предложите ребенку завести тетрадь, в которой подросток будет рассказывать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своих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переживаниях.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Выложив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эмоции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бумагу, он почувствует облегчение, освободившись от негативных мыслей.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None/>
              <a:tabLst>
                <a:tab pos="719455" algn="l"/>
              </a:tabLst>
            </a:pPr>
            <a:endParaRPr lang="ru-RU" sz="32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Научите ребенка применять навыки расслабления, регуляции своего эмоционального состояния в сложных, критических для него ситуациях (этим способам может научить школьный психолог).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None/>
              <a:tabLst>
                <a:tab pos="719455" algn="l"/>
              </a:tabLst>
            </a:pPr>
            <a:endParaRPr lang="ru-RU" sz="32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719455" algn="l"/>
              </a:tabLst>
            </a:pP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Расскажите о людях, которые всегда готовы прийти на помощь в трудных ситуациях, проинформируйте о службах экстренной помощи (телефоне доверия), специалисты которых помогут найти выход из любой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01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80154-D0AB-44CB-844E-FA6FC1E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246888"/>
            <a:ext cx="11027664" cy="1242632"/>
          </a:xfrm>
        </p:spPr>
        <p:txBody>
          <a:bodyPr>
            <a:normAutofit fontScale="90000"/>
          </a:bodyPr>
          <a:lstStyle/>
          <a:p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</a:t>
            </a:r>
            <a:r>
              <a:rPr lang="ru-RU" sz="4400" b="1" kern="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подросткового</a:t>
            </a:r>
            <a:r>
              <a:rPr lang="ru-RU" sz="4400" b="1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r>
              <a:rPr lang="ru-RU" sz="4400" b="1" kern="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400" b="1" kern="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возможные</a:t>
            </a:r>
            <a:r>
              <a:rPr lang="ru-RU" sz="4400" b="1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риски</a:t>
            </a:r>
            <a:b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B689B-C271-400D-8949-C11A6EF3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" y="1417321"/>
            <a:ext cx="11091672" cy="40416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Подростковый</a:t>
            </a:r>
            <a:r>
              <a:rPr lang="ru-RU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</a:t>
            </a:r>
            <a:r>
              <a:rPr lang="ru-RU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занимает</a:t>
            </a:r>
            <a:r>
              <a:rPr lang="ru-RU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промежуточное</a:t>
            </a:r>
            <a:r>
              <a:rPr lang="ru-RU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</a:t>
            </a:r>
            <a:r>
              <a:rPr lang="ru-RU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 детством и взрослостью. Происходят изменения на физиологическом и психологическом уровне, по-иному строятся взаимоотношения со взрослыми и сверстниками. Этот возраст сложен не только для родителей и учителей, которые каждый день сталкиваются с новыми открытиями в поведении и внешнем облике своих детей и подопечных.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Подростковый возраст, прежде всего, сложен для самого человека, который неожиданно для себя вступил в этот период взросления.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Picture 5" descr="http://www.mobiw.ru/files/images/ludi/40.gif">
            <a:extLst>
              <a:ext uri="{FF2B5EF4-FFF2-40B4-BE49-F238E27FC236}">
                <a16:creationId xmlns:a16="http://schemas.microsoft.com/office/drawing/2014/main" id="{D3A22201-7F13-4595-B6A6-8DF4A41FAF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68" y="4791456"/>
            <a:ext cx="2404872" cy="20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85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EC70A-C0D1-4365-8DE1-7A71ED6E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024128"/>
            <a:ext cx="11439144" cy="10607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4400" b="1" i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Вы столкнулись с угрозой или заподозрили угрозу жизни Вашего ребенка, помните, что поддержка близких, их внимание, разговор по душам способны удержать от рокового шага</a:t>
            </a:r>
            <a:br>
              <a:rPr lang="ru-RU" sz="44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3D8E60-3883-48A1-BE77-27828ACFC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2569464"/>
            <a:ext cx="11759184" cy="3995928"/>
          </a:xfrm>
        </p:spPr>
        <p:txBody>
          <a:bodyPr>
            <a:normAutofit fontScale="85000" lnSpcReduction="20000"/>
          </a:bodyPr>
          <a:lstStyle/>
          <a:p>
            <a:pPr marL="742950" lvl="1" indent="-285750" algn="just">
              <a:buSzPts val="1400"/>
              <a:buFont typeface="Wingdings" panose="05000000000000000000" pitchFamily="2" charset="2"/>
              <a:buChar char=""/>
              <a:tabLst>
                <a:tab pos="807720" algn="l"/>
              </a:tabLst>
            </a:pPr>
            <a:r>
              <a:rPr lang="ru-RU" sz="3200" b="1" i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Вызовите подростка на разговор</a:t>
            </a:r>
            <a:r>
              <a:rPr lang="ru-RU" sz="32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скажите ему, что Вас беспокоят изменения его настроения, поведения, что Вы его очень любите и хотите помочь.</a:t>
            </a:r>
          </a:p>
          <a:p>
            <a:pPr marL="457200" lvl="1" indent="0" algn="just">
              <a:buSzPts val="1400"/>
              <a:buNone/>
              <a:tabLst>
                <a:tab pos="807720" algn="l"/>
              </a:tabLst>
            </a:pPr>
            <a:endParaRPr lang="ru-RU" sz="32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just">
              <a:buSzPts val="1400"/>
              <a:buFont typeface="Wingdings" panose="05000000000000000000" pitchFamily="2" charset="2"/>
              <a:buChar char=""/>
              <a:tabLst>
                <a:tab pos="807720" algn="l"/>
              </a:tabLst>
            </a:pPr>
            <a:r>
              <a:rPr lang="ru-RU" sz="3200" b="1" i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Задавайте</a:t>
            </a:r>
            <a:r>
              <a:rPr lang="ru-RU" sz="3200" b="1" i="1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b="1" i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вопросы</a:t>
            </a:r>
            <a:r>
              <a:rPr lang="ru-RU" sz="32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</a:t>
            </a:r>
            <a:r>
              <a:rPr lang="ru-RU" sz="3200" b="1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давайте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возможность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высказаться,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будьте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честны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своих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ответах.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Подростка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необходимо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уверить,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что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он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может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говорить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 своих переживаниях без стеснения, даже о таких отрицательных эмоциях, как ненависть, горечь, злоба или желание отомстить.</a:t>
            </a:r>
          </a:p>
          <a:p>
            <a:pPr marL="457200" lvl="1" indent="0" algn="just">
              <a:buSzPts val="1400"/>
              <a:buNone/>
              <a:tabLst>
                <a:tab pos="807720" algn="l"/>
              </a:tabLst>
            </a:pPr>
            <a:endParaRPr lang="ru-RU" sz="32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just">
              <a:buSzPts val="1400"/>
              <a:buFont typeface="Wingdings" panose="05000000000000000000" pitchFamily="2" charset="2"/>
              <a:buChar char=""/>
              <a:tabLst>
                <a:tab pos="807720" algn="l"/>
              </a:tabLst>
            </a:pPr>
            <a:r>
              <a:rPr lang="ru-RU" sz="3200" b="1" i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Подчеркивайте временный характер проблем, вселяйте надежду</a:t>
            </a:r>
            <a:r>
              <a:rPr lang="ru-RU" sz="3200" b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Упоминайте о вещах важных для ребенка, вспоминайте ситуации, когда ребенок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был успешным, когда он справился с трудной ситуацией.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06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E96CD1-8C13-48FA-A34C-A88026D3B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512064"/>
            <a:ext cx="11411712" cy="5664899"/>
          </a:xfrm>
        </p:spPr>
        <p:txBody>
          <a:bodyPr/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807720" algn="l"/>
              </a:tabLst>
            </a:pPr>
            <a:r>
              <a:rPr lang="ru-RU" sz="3200" b="1" i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Ищите конструктивные выходы из ситуации.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Стройте совместные планы на будущее. Попросите ребенка совместно с Вами поразмыслить над альтернативными решениями, которые, возможно, кажутся на первый взгляд невыполнимыми, абсурдными, которые еще не приходили подростку в голову.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None/>
              <a:tabLst>
                <a:tab pos="807720" algn="l"/>
              </a:tabLst>
            </a:pPr>
            <a:endParaRPr lang="ru-RU" sz="32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807720" algn="l"/>
              </a:tabLst>
            </a:pPr>
            <a:r>
              <a:rPr lang="ru-RU" sz="3200" b="1" i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Заверьте ребенка в</a:t>
            </a:r>
            <a:r>
              <a:rPr lang="ru-RU" sz="3200" b="1" i="1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b="1" i="1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своей поддержке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 любой трудной для него ситуации. Договоритесь</a:t>
            </a:r>
            <a:r>
              <a:rPr lang="ru-RU" sz="3200" spc="3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</a:t>
            </a:r>
            <a:r>
              <a:rPr lang="ru-RU" sz="32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том,</a:t>
            </a:r>
            <a:r>
              <a:rPr lang="ru-RU" sz="32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что</a:t>
            </a:r>
            <a:r>
              <a:rPr lang="ru-RU" sz="32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впредь,</a:t>
            </a:r>
            <a:r>
              <a:rPr lang="ru-RU" sz="32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оказавшись</a:t>
            </a:r>
            <a:r>
              <a:rPr lang="ru-RU" sz="32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критической</a:t>
            </a:r>
            <a:r>
              <a:rPr lang="ru-RU" sz="3200" spc="39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ситуации, он не</a:t>
            </a:r>
            <a:r>
              <a:rPr lang="ru-RU" sz="32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будет предпринимать каких-либо действий, прежде чем не поговорит с Вами, чтобы Вы еще раз смогли обсудить дальнейшие пути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72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235BE3-13FF-4CE6-8B6D-9C9C783E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374904"/>
            <a:ext cx="11667744" cy="58020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Главное,</a:t>
            </a:r>
            <a:r>
              <a:rPr lang="ru-RU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z="4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</a:t>
            </a:r>
            <a:r>
              <a:rPr lang="ru-RU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душам</a:t>
            </a:r>
            <a:r>
              <a:rPr lang="ru-RU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4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превратился</a:t>
            </a:r>
            <a:r>
              <a:rPr lang="ru-RU" sz="4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нравоучения.</a:t>
            </a:r>
            <a:r>
              <a:rPr lang="ru-RU" sz="4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Кроме того,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должен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уверен,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своей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откровенности</a:t>
            </a:r>
            <a:r>
              <a:rPr lang="ru-RU" sz="4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не будет отвергнут или наказан. Необходимо показывать подростку, что Вы хотите поговорить о его чувствах и что Вы не осуждаете его за эти чувства.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890149-C916-4E93-A933-00FCF39E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27" y="4453128"/>
            <a:ext cx="3454177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8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7AD8E-8E8D-4BCF-A79A-5EB6EB92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65125"/>
            <a:ext cx="115671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4400" b="1" i="1" spc="35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</a:t>
            </a:r>
            <a:r>
              <a:rPr lang="ru-RU" sz="4400" b="1" i="1" spc="35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испытываете</a:t>
            </a:r>
            <a:r>
              <a:rPr lang="ru-RU" sz="4400" b="1" i="1" spc="34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трудности,</a:t>
            </a:r>
            <a:r>
              <a:rPr lang="ru-RU" sz="4400" b="1" i="1" spc="34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обратитесь</a:t>
            </a:r>
            <a:r>
              <a:rPr lang="ru-RU" sz="4400" b="1" i="1" spc="36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4400" b="1" i="1" spc="-5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к специалистам</a:t>
            </a:r>
            <a:br>
              <a:rPr lang="ru-RU" sz="4400" b="1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A9B825C-7A16-4B47-B8AD-1B6D14452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399032"/>
            <a:ext cx="11567160" cy="5193792"/>
          </a:xfrm>
        </p:spPr>
        <p:txBody>
          <a:bodyPr>
            <a:normAutofit fontScale="92500" lnSpcReduction="10000"/>
          </a:bodyPr>
          <a:lstStyle/>
          <a:p>
            <a:pPr marL="88900" indent="450215" algn="just"/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случаях столкновения с угрозами жизни зачастую близкие испытывают растерянность, возникает страх сделать хуже, или им кажется, что все, что они делают,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помогает.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естественные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чувства,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сложная и требует профессионального вмешательства.</a:t>
            </a:r>
          </a:p>
          <a:p>
            <a:pPr marL="88900" indent="450215" algn="just"/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600" b="1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ситуациях</a:t>
            </a:r>
            <a:r>
              <a:rPr lang="ru-RU" sz="2600" b="1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угроз</a:t>
            </a:r>
            <a:r>
              <a:rPr lang="ru-RU" sz="2600" b="1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2600" b="1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настоятельно</a:t>
            </a:r>
            <a:r>
              <a:rPr lang="ru-RU" sz="2600" b="1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</a:t>
            </a:r>
            <a:r>
              <a:rPr lang="ru-RU" sz="2600" b="1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обратиться за профессиональной психологической или психиатрической помощью. Обращение не несет за собой никаких негативных последствий.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Существуют разные мифы о таких последствиях. Некоторые родители (и сами дети!) думают, что ребенка поставят</a:t>
            </a:r>
            <a:r>
              <a:rPr lang="ru-RU" sz="26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какой-то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учет,</a:t>
            </a:r>
            <a:r>
              <a:rPr lang="ru-RU" sz="26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60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него</a:t>
            </a:r>
            <a:r>
              <a:rPr lang="ru-RU" sz="26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будут</a:t>
            </a:r>
            <a:r>
              <a:rPr lang="ru-RU" sz="26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сложности</a:t>
            </a:r>
            <a:r>
              <a:rPr lang="ru-RU" sz="26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6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дальнейшей</a:t>
            </a:r>
            <a:r>
              <a:rPr lang="ru-RU" sz="2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r>
              <a:rPr lang="ru-RU" sz="26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600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так! На учет в психоневрологических диспансерах ставят только в случаях хронических, тяжело текущих заболеваний, требующих медикаментозного лечения.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обращении за консультацией, помощью к врачу-психиатру на учет не ставят! Никаких иных негативных последствий не будет.</a:t>
            </a:r>
          </a:p>
          <a:p>
            <a:pPr marL="88900" indent="450215" algn="just"/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вот помощь - реальная! - будет.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ситуации риска и угрозы жизни будет выявлена подлинная причина сильнейших негативных переживаний, вышедших из- под контроля сознания ребенка, и ему окажут профессиональную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758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8744C-00E1-4A94-A0B4-05C087F3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4400" b="1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</a:t>
            </a:r>
            <a:r>
              <a:rPr lang="ru-RU" sz="44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построить</a:t>
            </a:r>
            <a:r>
              <a:rPr lang="ru-RU" sz="44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</a:t>
            </a:r>
            <a:r>
              <a:rPr lang="ru-RU" sz="44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44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душам</a:t>
            </a:r>
            <a:r>
              <a:rPr lang="ru-RU" sz="44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44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подростком?</a:t>
            </a:r>
            <a:b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C8BD-606D-425D-9D95-91185FF5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435608"/>
            <a:ext cx="11106912" cy="4741355"/>
          </a:xfrm>
        </p:spPr>
        <p:txBody>
          <a:bodyPr/>
          <a:lstStyle/>
          <a:p>
            <a:pPr marL="0" lvl="0" indent="0" algn="just">
              <a:buSzPts val="1400"/>
              <a:buNone/>
              <a:tabLst>
                <a:tab pos="719455" algn="l"/>
              </a:tabLst>
            </a:pP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Не</a:t>
            </a:r>
            <a:r>
              <a:rPr lang="ru-RU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впадайте</a:t>
            </a:r>
            <a:r>
              <a:rPr lang="ru-RU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панику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Ничего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страшного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произошло.</a:t>
            </a:r>
            <a:endParaRPr lang="ru-RU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SzPts val="1400"/>
              <a:buNone/>
              <a:tabLst>
                <a:tab pos="718820" algn="l"/>
              </a:tabLst>
            </a:pP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Постарайтесь успокоиться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Помните, что Ваше эмоциональное состояние очень быстро передается ребенку, поэтому так важно сохранять доброжелательный, спокойный настрой.</a:t>
            </a:r>
          </a:p>
          <a:p>
            <a:pPr marL="0" lvl="0" indent="0" algn="just">
              <a:buSzPts val="1400"/>
              <a:buNone/>
              <a:tabLst>
                <a:tab pos="718820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Перед началом разговора проговорите про себя, как </a:t>
            </a: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любите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своего ребенка, настройте себя на то, что любые трудности в жизни можно преодолеть, что ценнее Вашего ребенка никого и ничего нет. То же самое можно и нужно сказать своему ребенку.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ADCA7-839D-4334-AC3B-E80B6AC0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12" y="4156862"/>
            <a:ext cx="4334256" cy="26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734E4-7DDB-4AC7-A1AB-5884D362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65125"/>
            <a:ext cx="11731752" cy="475551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Выслушивайте и</a:t>
            </a:r>
            <a:r>
              <a:rPr lang="ru-RU" sz="31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постарайтесь услышать. </a:t>
            </a:r>
            <a:r>
              <a:rPr lang="ru-RU" sz="3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Задавайте вопросы, давайте возможность высказаться, будьте честны в своих ответах.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Подростка необходимо уверить,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говорить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своих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переживаниях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стеснения,</a:t>
            </a:r>
            <a:r>
              <a:rPr lang="ru-RU" sz="31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даже о таких отрицательных эмоциях, как ненависть, горечь, злоба или желание отомстить.</a:t>
            </a:r>
            <a:r>
              <a:rPr lang="ru-RU" sz="3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Когда подсознательно беспокоящие мысли осознаются,</a:t>
            </a:r>
            <a:r>
              <a:rPr lang="ru-RU" sz="31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проговариваются, беды кажутся не такими фатальными и более разрешимыми. Внимательно отнеситесь ко всему, сказанному ребенком, обращайте внимание даже на самые незначительные, на первый взгляд, обиды и жалобы. Подросток может явно не показывать свои чувства, но вместе с тем испытывать сильнейшие </a:t>
            </a:r>
            <a:r>
              <a:rPr lang="ru-RU" sz="3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переживания.</a:t>
            </a:r>
            <a:b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82AE94-34C1-48CF-8931-6922B5960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4713542"/>
            <a:ext cx="4438400" cy="2016442"/>
          </a:xfrm>
        </p:spPr>
      </p:pic>
    </p:spTree>
    <p:extLst>
      <p:ext uri="{BB962C8B-B14F-4D97-AF65-F5344CB8AC3E}">
        <p14:creationId xmlns:p14="http://schemas.microsoft.com/office/powerpoint/2010/main" val="408200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A606C1-5E49-45F7-949A-8980F882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"/>
            <a:ext cx="11740896" cy="63550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Обсуждайте –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обсуждение планов и проблем снимает тревожность. Большинство подростков чувствуют неловкость, говоря о своих проблемах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(особенно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мыслях,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связанных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нежеланием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жить),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говорит о самоубийстве, то беседа об этом не может усугубить его состояние, напротив,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игнорирование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этой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темы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увеличивает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тревожность,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недоверие</a:t>
            </a: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не проявляйте агрессию, постарайтесь не выражать потрясения от того, что услышали. Будьте внимательны даже к шутливым разговорам на тему нежелания жить. Любую угрозу следует воспринимать всерьез.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Подчеркивайте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временный характер проблем, вселяйте надежду. Расскажите о своих (возможно схожих) переживаниях и о том, как и при каких обстоятельствах Вы смогли справиться с ними. Аккуратно упоминайте о вещах важных для ребенка, вспоминайте ситуации, когда ребенок был успешным, когда он справился с трудной ситуацией. Саморазрушение происходит, если подростки теряют</a:t>
            </a:r>
            <a:r>
              <a:rPr lang="ru-RU" sz="24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надежду,</a:t>
            </a:r>
            <a:r>
              <a:rPr lang="ru-RU" sz="240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оптимизм,</a:t>
            </a:r>
            <a:r>
              <a:rPr lang="ru-RU" sz="2400" spc="3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3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spc="3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близкие</a:t>
            </a:r>
            <a:r>
              <a:rPr lang="ru-RU" sz="2400" spc="3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помогают</a:t>
            </a:r>
            <a:r>
              <a:rPr lang="ru-RU" sz="24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обрести</a:t>
            </a:r>
            <a:r>
              <a:rPr lang="ru-RU" sz="2400" spc="3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ru-RU" sz="24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уверенность в себе. Укрепляйте силы ребенка, внушайте, что с любой кризисной ситуацией можно справиться, но </a:t>
            </a: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обесценивайте переживаний ребенка.</a:t>
            </a:r>
          </a:p>
          <a:p>
            <a:pPr marL="0" indent="0">
              <a:buNone/>
            </a:pPr>
            <a:endParaRPr lang="ru-RU" sz="18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3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02EF14-589E-471D-B3BF-281C5463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" y="228600"/>
            <a:ext cx="11850624" cy="6300216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SzPts val="1400"/>
              <a:buNone/>
              <a:tabLst>
                <a:tab pos="718820" algn="l"/>
              </a:tabLst>
            </a:pPr>
            <a:r>
              <a:rPr lang="ru-RU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Ищите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конструктивные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выходы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ситуации. Стройте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совместные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планы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будущее. Попросите ребенка совместно с Вами поразмыслить над альтернативными решениями, которые, возможно, кажутся на первый взгляд невыполнимыми, абсурдными, которые еще не приходили подростку в голову. Необходимо, чтобы ребенок точно понял, в чем его проблема и как можно точнее определил, что ее усугубляет. Если проблема кажется пока неразрешимой, подумайте, как можно ослабить переживания, негативные чувства по отношению к ней. Проясните, что остается,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менее,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значимым,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ценным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 Кто те люди, которые для него небезразличны? Какие цели, значимые для ребенка, достижимы? И теперь, когда ситуация проанализирована, не возникло ли каких- либо новых решений? Не появилась ли надежда?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ts val="1400"/>
              <a:buNone/>
              <a:tabLst>
                <a:tab pos="718820" algn="l"/>
              </a:tabLst>
            </a:pP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ts val="1400"/>
              <a:buNone/>
              <a:tabLst>
                <a:tab pos="718820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конце разговора </a:t>
            </a:r>
            <a:r>
              <a:rPr lang="ru-RU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заверьте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в том, что без его согласия Вы не расскажете близким, родственникам о состоявшемся разговоре. Заверьте ребенка в своей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поддержке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любой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трудной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него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ситуации.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Договоритесь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том,</a:t>
            </a:r>
            <a:r>
              <a:rPr lang="ru-RU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впредь, оказавшись в критической ситуации, он не будет предпринимать каких- либо действий,</a:t>
            </a:r>
            <a:r>
              <a:rPr lang="ru-RU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прежде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поговорит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Вами, чтобы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еще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смогли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обсудить дальнейшие пути решения.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05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7CABEA-66E5-407F-A637-511D3FAB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310896"/>
            <a:ext cx="11612880" cy="58660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откровенного серьезного разговора ребенок может почувствовать облегчение, но через какое-то время может опять вернуться к негативным мыслям. Поэтому важно </a:t>
            </a:r>
            <a:r>
              <a:rPr lang="ru-RU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оставлять подростка в одиночестве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даже после успешного разговора. Проявляйте настойчивость - человеку в состоянии душевного кризиса нужны</a:t>
            </a:r>
            <a:r>
              <a:rPr lang="ru-RU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строгие</a:t>
            </a:r>
            <a:r>
              <a:rPr lang="ru-RU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утвердительные</a:t>
            </a:r>
            <a:r>
              <a:rPr lang="ru-RU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указания.</a:t>
            </a:r>
            <a:r>
              <a:rPr lang="ru-RU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Убедите</a:t>
            </a:r>
            <a:r>
              <a:rPr lang="ru-RU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в том, что он сделал верный шаг, приняв Вашу помощь. Далее следует рассмотреть</a:t>
            </a:r>
            <a:r>
              <a:rPr lang="ru-RU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другие возможные источники помощи: родственников, друзей, близких, к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которым можно обратиться. Если Вы или Ваш ребенок не хотите идти на прием к специалисту (психологу, психотерапевту, врачу), то Вы можете обратиться за анонимной помощью по телефону доверия.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7D15A8-4175-4EE0-BF6B-A84D4D49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4663440"/>
            <a:ext cx="5971032" cy="20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4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6AA281-2041-40E3-BC35-A4DE80A9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201168"/>
            <a:ext cx="11868912" cy="6510528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629285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Поддерживайте</a:t>
            </a:r>
            <a:r>
              <a:rPr lang="ru-RU" sz="32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ребенке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уверенность в</a:t>
            </a:r>
            <a:r>
              <a:rPr lang="ru-RU" sz="32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том,</a:t>
            </a:r>
            <a:r>
              <a:rPr lang="ru-RU" sz="32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32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что-то</a:t>
            </a:r>
            <a:r>
              <a:rPr lang="ru-RU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2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получается,</a:t>
            </a:r>
            <a:r>
              <a:rPr lang="ru-RU" sz="32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32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2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32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ru-RU" sz="32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32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32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неудачник,</a:t>
            </a:r>
            <a:r>
              <a:rPr lang="ru-RU" sz="32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потому,</a:t>
            </a:r>
            <a:r>
              <a:rPr lang="ru-RU" sz="32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складываются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обстоятельства,</a:t>
            </a:r>
            <a:r>
              <a:rPr lang="ru-RU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Вы</a:t>
            </a:r>
            <a:r>
              <a:rPr lang="ru-RU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сопереживаете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чувствам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готовы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прийти на помощь, если он эту помощь готов принять.</a:t>
            </a:r>
          </a:p>
          <a:p>
            <a:pPr marL="342900" lvl="0" indent="-342900" algn="just">
              <a:buFont typeface="+mj-lt"/>
              <a:buAutoNum type="arabicPeriod"/>
              <a:tabLst>
                <a:tab pos="62865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хочет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подросток в будущем, как он видит свою жизнь? Чего бы он хотел добиться? Рассказывайте о своих переживаниях, мыслях, честные истории из жизни, в т.ч. и о преодолении Вами и знакомыми трудных, казавшихся неразрешимыми жизненных ситуаций. Обычный разговор по душам способен заставить подростка поверить в свои силы. Посочувствуйте, скажите, что Вы понимаете, как ему сейчас трудно. Дети, которые чувствуют поддержку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искреннее сочувствие родителей, справляются со стрессом быстрее.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0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26B0F0-D396-424E-A2C8-A55896AA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7744"/>
            <a:ext cx="11750040" cy="62819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Если, будучи младшим школьником, ребенок действовал по непосредственному указанию старших, то теперь основными для него становятся собственные принципы поведения,</a:t>
            </a:r>
            <a:r>
              <a:rPr lang="ru-RU" sz="24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собственные</a:t>
            </a:r>
            <a:r>
              <a:rPr lang="ru-RU" sz="24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взгляды</a:t>
            </a:r>
            <a:r>
              <a:rPr lang="ru-RU" sz="24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убеждения.</a:t>
            </a:r>
            <a:r>
              <a:rPr lang="ru-RU" sz="24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Появляется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автономии,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повышается критическая оценка наставлений взрослых, происходит некоторое ослабление контактов со взрослыми: учителями, родителями - идет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активный поиск своего «Я».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Активная жизнь перемещается из дома во внешний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подростка</a:t>
            </a:r>
            <a:r>
              <a:rPr lang="ru-RU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</a:t>
            </a:r>
            <a:r>
              <a:rPr lang="ru-RU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собственная</a:t>
            </a:r>
            <a:r>
              <a:rPr lang="ru-RU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</a:t>
            </a:r>
            <a:r>
              <a:rPr lang="ru-RU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ценностей.</a:t>
            </a:r>
            <a:r>
              <a:rPr lang="ru-RU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ее сформировать, подростку надо от чего-то оттолкнуться, и этим чем-то чаще</a:t>
            </a:r>
            <a:r>
              <a:rPr lang="ru-RU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 оказываются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ценности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взрослых.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ценностей у подростков происходит в форме протеста против того, что им представляет мир взрослых. Подросток ищет другие, отличные от предлагаемых взрослыми, ценностные</a:t>
            </a:r>
            <a:r>
              <a:rPr lang="ru-RU" sz="24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ориентиры.</a:t>
            </a:r>
            <a:r>
              <a:rPr lang="ru-RU" sz="24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</a:t>
            </a:r>
            <a:r>
              <a:rPr lang="ru-RU" sz="24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характерен</a:t>
            </a:r>
            <a:r>
              <a:rPr lang="ru-RU" sz="24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проблеме смысла жизни, они осмысливают собственную роль и место в этой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B2F32-972C-4134-A116-AFFD344C1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5239969"/>
            <a:ext cx="2499360" cy="15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5EB294-A82E-46B1-AB80-FB2DA014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475488"/>
            <a:ext cx="11768328" cy="612648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07085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препятствуйте</a:t>
            </a:r>
            <a:r>
              <a:rPr lang="ru-RU" sz="3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подростку</a:t>
            </a:r>
            <a:r>
              <a:rPr lang="ru-RU" sz="3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принятии</a:t>
            </a:r>
            <a:r>
              <a:rPr lang="ru-RU" sz="3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самостоятельных</a:t>
            </a:r>
            <a:r>
              <a:rPr lang="ru-RU" sz="36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решений (не влияющих на жизнь и здоровье его и других людей).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07085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Часто подростку сложно рассказывать о</a:t>
            </a:r>
            <a:r>
              <a:rPr lang="ru-RU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своих переживаниях родителям или сверстникам. С</a:t>
            </a:r>
            <a:r>
              <a:rPr lang="ru-RU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этой целью предложите ребенку написать свои переживания; нарисовать свои эмоции; слепить из пластилина своё чувство, через такие простые упражнения подросток выразит свои переживания. Выложив эмоции на бумагу, в предмет он почувствует облегчение, освободившись от негативных мыслей.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18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5EF994-8CB3-4BB2-A03B-83E4B1C4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283464"/>
            <a:ext cx="11740896" cy="589349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807085" algn="l"/>
              </a:tabLs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Поощрять физическую активность ребенка.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Стресс - это, прежде всего, физическая реакция организма, поэтому эффективно бороться с ним ребенку поможет</a:t>
            </a:r>
            <a:r>
              <a:rPr lang="ru-RU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любая</a:t>
            </a:r>
            <a:r>
              <a:rPr lang="ru-RU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деятельность,</a:t>
            </a:r>
            <a:r>
              <a:rPr lang="ru-RU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требующая</a:t>
            </a:r>
            <a:r>
              <a:rPr lang="ru-RU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физических</a:t>
            </a:r>
            <a:r>
              <a:rPr lang="ru-RU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усилий:</a:t>
            </a:r>
            <a:r>
              <a:rPr lang="ru-RU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всевозможные виды спорта, пение, танцы. Не следует чрезмерно поощрять в</a:t>
            </a:r>
            <a:r>
              <a:rPr lang="ru-RU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ребенке дух соревнования или</a:t>
            </a:r>
            <a:r>
              <a:rPr lang="ru-RU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стремление</a:t>
            </a:r>
            <a:r>
              <a:rPr lang="ru-RU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общественному</a:t>
            </a:r>
            <a:r>
              <a:rPr lang="ru-RU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признанию,</a:t>
            </a:r>
            <a:r>
              <a:rPr lang="ru-RU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ведь</a:t>
            </a:r>
            <a:r>
              <a:rPr lang="ru-RU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тоже</a:t>
            </a:r>
            <a:r>
              <a:rPr lang="ru-RU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давление,</a:t>
            </a:r>
            <a:r>
              <a:rPr lang="ru-RU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которого и так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немало.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Старайтесь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вынуждать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подростка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тратить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силы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то,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ему не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интересно, но постарайтесь определить совместно с подростком, каким активным дополнительным занятием он хотел бы заниматься.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807085" algn="l"/>
              </a:tabLs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Поддерживать и стимулировать творческий ручной труд подростка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Даже если Вам кажется, что он «впадает в детство» и ничего полезного не делает (рисование, плетение «фенечек», украшение одежды, склеивание моделей), все это является своеобразной «разрядкой», несет успокоение, через работу воображения подросток отвлекается от негативных переживаний, повседневных проблем.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CE746A-FB08-46A7-9D9A-5C295D4A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83" y="5573459"/>
            <a:ext cx="2779777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E74473-07E0-4654-ABE0-8251E548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28601"/>
            <a:ext cx="11170920" cy="557784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07085" algn="l"/>
              </a:tabLs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Старайтесь сохранять контакт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взрослеющим ребенком, в том числе на телесном уровне (объятия, прикосновения, поглаживания).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07085" algn="l"/>
              </a:tabLs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Поощрять ребенка к заботе о</a:t>
            </a:r>
            <a:r>
              <a:rPr lang="ru-RU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ближних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(старшее поколение, младшие дети, домашние питомцы). Приятные необходимые обязанности, ощущение, что «кто-то от</a:t>
            </a:r>
            <a:r>
              <a:rPr lang="ru-RU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меня зависит», «без меня не справится», «я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нужен кому-то» являются в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 дополнительным ресурсом для подростка. Поддерживать семейные традиции, ритуалы. Причем хорошая семейная традиция должна быть интересна, полезна и любима всеми поколениями семьи.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E26A5A-AD22-49CC-9414-D2CF97A0E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75" y="5248656"/>
            <a:ext cx="1999869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0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F41342-F325-4BAD-BFC3-B46A78AE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37744"/>
            <a:ext cx="11052048" cy="593921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Другими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словами,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семейные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ритуалы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нужно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трансформировать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 времени, чтобы младшее поколение с удовольствием участвовало в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них,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воспринимало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неотвратимое,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скучное,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бесполезное </a:t>
            </a:r>
            <a:r>
              <a:rPr lang="ru-RU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времяпрепровождение.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807085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 научить ребенка применять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навыки расслабления,</a:t>
            </a:r>
            <a:r>
              <a:rPr lang="ru-RU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регуляции своего эмоционального состояния в сложных, критических для него ситуациях.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7BEF1-6AA7-44B0-9A3C-53610E19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60" y="3621024"/>
            <a:ext cx="4681892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4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40C46-89C3-4896-973D-7351937F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804"/>
            <a:ext cx="10515600" cy="10958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3F6F6A-DA43-4AC7-B257-89AC21B3D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09" y="1825625"/>
            <a:ext cx="7724982" cy="4351338"/>
          </a:xfrm>
        </p:spPr>
      </p:pic>
    </p:spTree>
    <p:extLst>
      <p:ext uri="{BB962C8B-B14F-4D97-AF65-F5344CB8AC3E}">
        <p14:creationId xmlns:p14="http://schemas.microsoft.com/office/powerpoint/2010/main" val="101796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60EC4-EE10-4068-A068-15897F0E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9949"/>
            <a:ext cx="11804904" cy="5761355"/>
          </a:xfrm>
        </p:spPr>
        <p:txBody>
          <a:bodyPr>
            <a:normAutofit fontScale="90000"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3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Подростковый возраст является уязвимым с точки зрения переживания трудных</a:t>
            </a:r>
            <a:r>
              <a:rPr lang="ru-RU" sz="33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ситуаций:</a:t>
            </a:r>
            <a:r>
              <a:rPr lang="ru-RU" sz="33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</a:t>
            </a:r>
            <a:r>
              <a:rPr lang="ru-RU" sz="33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3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восприятии</a:t>
            </a:r>
            <a:r>
              <a:rPr lang="ru-RU" sz="33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подростка</a:t>
            </a:r>
            <a:r>
              <a:rPr lang="ru-RU" sz="33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предстает</a:t>
            </a:r>
            <a:r>
              <a:rPr lang="ru-RU" sz="33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«черно-белым»:</a:t>
            </a:r>
            <a:r>
              <a:rPr lang="ru-RU" sz="33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33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видит «полутонов» - подросток категоричен, </a:t>
            </a:r>
            <a:b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проблемы и трудности кажутся неразрешимыми. Кроме того, из-за гормональной перестройки организма снижена сопротивляемость стрессу.</a:t>
            </a:r>
            <a:b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эти особенности закономерны и естественны в подростковом возрасте,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</a:t>
            </a:r>
            <a:r>
              <a:rPr lang="ru-RU" sz="3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неблагоприятном стечении обстоятельств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 могут явиться или быть специально использованы кем-то, что усиливает риски и угрозы жизни.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EF92CC-6703-4DD0-AA97-3AC47A18A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48" y="4853590"/>
            <a:ext cx="3385708" cy="1904461"/>
          </a:xfrm>
        </p:spPr>
      </p:pic>
    </p:spTree>
    <p:extLst>
      <p:ext uri="{BB962C8B-B14F-4D97-AF65-F5344CB8AC3E}">
        <p14:creationId xmlns:p14="http://schemas.microsoft.com/office/powerpoint/2010/main" val="203638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E2835-7822-4905-9099-737C4CBB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74321"/>
            <a:ext cx="11457432" cy="1416368"/>
          </a:xfrm>
        </p:spPr>
        <p:txBody>
          <a:bodyPr>
            <a:normAutofit fontScale="90000"/>
          </a:bodyPr>
          <a:lstStyle/>
          <a:p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4400" b="1" kern="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</a:t>
            </a:r>
            <a:r>
              <a:rPr lang="ru-RU" sz="4400" b="1" kern="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собой</a:t>
            </a:r>
            <a:r>
              <a:rPr lang="ru-RU" sz="44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риски</a:t>
            </a:r>
            <a:r>
              <a:rPr lang="ru-RU" sz="44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4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угрозы</a:t>
            </a:r>
            <a:r>
              <a:rPr lang="ru-RU" sz="44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44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подростка?</a:t>
            </a:r>
            <a:b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3F03A-0C14-4E7E-9343-CEB45413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825625"/>
            <a:ext cx="1154887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Рисками</a:t>
            </a:r>
            <a:r>
              <a:rPr lang="ru-RU" sz="3200" b="1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32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быть: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882015" algn="l"/>
              </a:tabLst>
            </a:pP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жизненные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обстоятельства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или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ситуации,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воспринимаемые</a:t>
            </a:r>
            <a:r>
              <a:rPr lang="ru-RU" sz="32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подростком как невыносимо трудные, непреодолимые;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882015" algn="l"/>
              </a:tabLst>
            </a:pP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пользование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подростком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интернет-ресурсами,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через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которые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него может оказываться опасное и зачастую разрушающее психику воздействие;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988695" algn="l"/>
              </a:tabLst>
            </a:pP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стрессогенные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для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старшеклассника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ситуации,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связанные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</a:t>
            </a:r>
            <a:r>
              <a:rPr lang="ru-RU" sz="32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32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учебой, в частности в период подготовки к итоговой аттестации.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21754-F2F1-4A9C-BACB-165B4471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84632"/>
            <a:ext cx="11466576" cy="704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4400" b="1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44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стать</a:t>
            </a:r>
            <a:r>
              <a:rPr lang="ru-RU" sz="4400" b="1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неблагоприятными</a:t>
            </a:r>
            <a:r>
              <a:rPr lang="ru-RU" sz="4400" b="1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жизненными</a:t>
            </a:r>
            <a:r>
              <a:rPr lang="ru-RU" sz="4400" b="1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обстоятельствами?</a:t>
            </a:r>
            <a:b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8C767-4A63-492C-BD73-F3628FA6A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188720"/>
            <a:ext cx="11823192" cy="5304155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8275" algn="l"/>
                <a:tab pos="2605405" algn="l"/>
                <a:tab pos="3310255" algn="l"/>
                <a:tab pos="4477385" algn="l"/>
                <a:tab pos="5605780" algn="l"/>
              </a:tabLst>
            </a:pP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Переживание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обиды,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одиночества,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собственной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ненужности,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отчужденности и непонимания;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8275" algn="l"/>
                <a:tab pos="2877820" algn="l"/>
                <a:tab pos="3413760" algn="l"/>
                <a:tab pos="4246880" algn="l"/>
                <a:tab pos="4993640" algn="l"/>
                <a:tab pos="5739765" algn="l"/>
              </a:tabLst>
            </a:pP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Действительная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или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мнимая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утрата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любви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родителей,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неразделенное чувство влюбленности, ревность;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8275" algn="l"/>
                <a:tab pos="2639060" algn="l"/>
                <a:tab pos="3583305" algn="l"/>
                <a:tab pos="3915410" algn="l"/>
                <a:tab pos="4734560" algn="l"/>
                <a:tab pos="5848985" algn="l"/>
                <a:tab pos="6096635" algn="l"/>
              </a:tabLst>
            </a:pP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переживания,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связанные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сложной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обстановкой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семье,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 смертью, разводом или уходом родителя из семьи;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8275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чувства</a:t>
            </a:r>
            <a:r>
              <a:rPr lang="ru-RU" sz="80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вины,</a:t>
            </a:r>
            <a:r>
              <a:rPr lang="ru-RU" sz="80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стыда,</a:t>
            </a:r>
            <a:r>
              <a:rPr lang="ru-RU" sz="80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оскорбленного</a:t>
            </a:r>
            <a:r>
              <a:rPr lang="ru-RU" sz="80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самолюбия,</a:t>
            </a:r>
            <a:r>
              <a:rPr lang="ru-RU" sz="80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самообвинения (в</a:t>
            </a:r>
            <a:r>
              <a:rPr lang="ru-RU" sz="8000" spc="3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том</a:t>
            </a:r>
            <a:r>
              <a:rPr lang="ru-RU" sz="8000" spc="3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числе</a:t>
            </a:r>
            <a:r>
              <a:rPr lang="ru-RU" sz="8000" spc="3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связанного</a:t>
            </a:r>
            <a:r>
              <a:rPr lang="ru-RU" sz="8000" spc="3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</a:t>
            </a:r>
            <a:r>
              <a:rPr lang="ru-RU" sz="8000" spc="3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насилием</a:t>
            </a:r>
            <a:r>
              <a:rPr lang="ru-RU" sz="8000" spc="3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80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семье,</a:t>
            </a:r>
            <a:r>
              <a:rPr lang="ru-RU" sz="8000" spc="3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так</a:t>
            </a:r>
            <a:r>
              <a:rPr lang="ru-RU" sz="8000" spc="3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как</a:t>
            </a:r>
            <a:r>
              <a:rPr lang="ru-RU" sz="8000" spc="3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зачастую</a:t>
            </a:r>
            <a:r>
              <a:rPr lang="ru-RU" sz="8000" spc="3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подросток считает</a:t>
            </a:r>
            <a:r>
              <a:rPr lang="ru-RU" sz="80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себя</a:t>
            </a:r>
            <a:r>
              <a:rPr lang="ru-RU" sz="80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виноватым</a:t>
            </a:r>
            <a:r>
              <a:rPr lang="ru-RU" sz="80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80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происходящем</a:t>
            </a:r>
            <a:r>
              <a:rPr lang="ru-RU" sz="80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</a:t>
            </a:r>
            <a:r>
              <a:rPr lang="ru-RU" sz="80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боится</a:t>
            </a:r>
            <a:r>
              <a:rPr lang="ru-RU" sz="80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рассказать</a:t>
            </a:r>
            <a:r>
              <a:rPr lang="ru-RU" sz="80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об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этом);</a:t>
            </a:r>
            <a:endParaRPr lang="ru-RU" sz="80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7640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боязнь</a:t>
            </a:r>
            <a:r>
              <a:rPr lang="ru-RU" sz="80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позора,</a:t>
            </a:r>
            <a:r>
              <a:rPr lang="ru-RU" sz="80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насмешек</a:t>
            </a:r>
            <a:r>
              <a:rPr lang="ru-RU" sz="80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или</a:t>
            </a:r>
            <a:r>
              <a:rPr lang="ru-RU" sz="80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унижения;</a:t>
            </a:r>
            <a:endParaRPr lang="ru-RU" sz="80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7640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страх наказания (например, в ситуациях ранней беременности, серьезного проступка или правонарушения), страх последствий неуспешного выполнения какой-либо деятельности (например, неуспешной сдачи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экзаменов);</a:t>
            </a:r>
            <a:endParaRPr lang="ru-RU" sz="80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7640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любовные неудачи, трудности в сексуальных отношениях,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беременность;</a:t>
            </a:r>
            <a:endParaRPr lang="ru-RU" sz="80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7640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чувство</a:t>
            </a:r>
            <a:r>
              <a:rPr lang="ru-RU" sz="80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мести,</a:t>
            </a:r>
            <a:r>
              <a:rPr lang="ru-RU" sz="80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злобы,</a:t>
            </a:r>
            <a:r>
              <a:rPr lang="ru-RU" sz="80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протеста,</a:t>
            </a:r>
            <a:r>
              <a:rPr lang="ru-RU" sz="80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угроза</a:t>
            </a:r>
            <a:r>
              <a:rPr lang="ru-RU" sz="80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или</a:t>
            </a:r>
            <a:r>
              <a:rPr lang="ru-RU" sz="80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вымогательство;</a:t>
            </a:r>
            <a:endParaRPr lang="ru-RU" sz="80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7640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желание привлечь к себе внимание, вызвать сочувствие, избежать неприятных</a:t>
            </a:r>
            <a:r>
              <a:rPr lang="ru-RU" sz="80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последствий,</a:t>
            </a:r>
            <a:r>
              <a:rPr lang="ru-RU" sz="80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уйти</a:t>
            </a:r>
            <a:r>
              <a:rPr lang="ru-RU" sz="80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от</a:t>
            </a:r>
            <a:r>
              <a:rPr lang="ru-RU" sz="80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трудной</a:t>
            </a:r>
            <a:r>
              <a:rPr lang="ru-RU" sz="80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ситуации,</a:t>
            </a:r>
            <a:r>
              <a:rPr lang="ru-RU" sz="80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повлиять на другого человека;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7640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сочувствие или подражание товарищам, кумирам, героям книг или фильмов, следование «моде»;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"/>
              <a:tabLst>
                <a:tab pos="1437640" algn="l"/>
              </a:tabLst>
            </a:pP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нереализованные</a:t>
            </a:r>
            <a:r>
              <a:rPr lang="ru-RU" sz="80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потребности</a:t>
            </a:r>
            <a:r>
              <a:rPr lang="ru-RU" sz="80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8000" spc="3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80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самоутверждении, в принадлежности к значимой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1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07968-6575-4EAD-B831-0474988A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65125"/>
            <a:ext cx="11430000" cy="649859"/>
          </a:xfrm>
        </p:spPr>
        <p:txBody>
          <a:bodyPr>
            <a:normAutofit fontScale="90000"/>
          </a:bodyPr>
          <a:lstStyle/>
          <a:p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44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понять,</a:t>
            </a:r>
            <a:r>
              <a:rPr lang="ru-RU" sz="44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44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z="44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угроза?</a:t>
            </a:r>
            <a:b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8B579-A41C-4F21-8F31-15A9DF17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795528"/>
            <a:ext cx="11661648" cy="56973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Во-первых, важно не пропустить факторы риска - то, что может вызвать желание уйти из жизни.</a:t>
            </a:r>
          </a:p>
          <a:p>
            <a:pPr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Группу</a:t>
            </a:r>
            <a:r>
              <a:rPr lang="ru-RU" sz="24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риска</a:t>
            </a:r>
            <a:r>
              <a:rPr lang="ru-RU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составляют</a:t>
            </a:r>
            <a:r>
              <a:rPr lang="ru-RU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находящиеся в сложной семейной ситуации (высокая занятость родителей, при которой общение с ребенком ограничено; болезненный развод родителей, предпочтение родителями одного ребенка по отношению к другому, жестокое обращение в семье, психически больные родственники);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испытывающие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серьезные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проблемы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учебе;</a:t>
            </a:r>
            <a:endParaRPr lang="ru-RU" sz="24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перфекционисты,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старающиеся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все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выполнить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только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«отлично»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 остро переживающие любые неудачи;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</a:t>
            </a:r>
            <a:r>
              <a:rPr lang="ru-RU" sz="2400" spc="2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имеющие</a:t>
            </a:r>
            <a:r>
              <a:rPr lang="ru-RU" sz="2400" spc="2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реальных</a:t>
            </a:r>
            <a:r>
              <a:rPr lang="ru-RU" sz="2400" spc="2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друзей</a:t>
            </a:r>
            <a:r>
              <a:rPr lang="ru-RU" sz="2400" spc="2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(при</a:t>
            </a:r>
            <a:r>
              <a:rPr lang="ru-RU" sz="2400" spc="27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этом</a:t>
            </a:r>
            <a:r>
              <a:rPr lang="ru-RU" sz="2400" spc="2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виртуальных</a:t>
            </a:r>
            <a:r>
              <a:rPr lang="ru-RU" sz="2400" spc="2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(в</a:t>
            </a:r>
            <a:r>
              <a:rPr lang="ru-RU" sz="2400" spc="2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интернете)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может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быть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сколько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угодно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много);</a:t>
            </a:r>
            <a:endParaRPr lang="ru-RU" sz="24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имеющие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устойчивых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интересов,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хобби;</a:t>
            </a:r>
            <a:endParaRPr lang="ru-RU" sz="24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находящиеся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депрессивном</a:t>
            </a:r>
            <a:r>
              <a:rPr lang="ru-RU" sz="24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состоянии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или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склонные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депрессиям;</a:t>
            </a:r>
            <a:endParaRPr lang="ru-RU" sz="24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08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5371FB-35BE-433D-B90A-8DE1A62A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356616"/>
            <a:ext cx="10924032" cy="5820347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перенесшие</a:t>
            </a:r>
            <a:r>
              <a:rPr lang="ru-RU" sz="28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тяжелую</a:t>
            </a:r>
            <a:r>
              <a:rPr lang="ru-RU" sz="28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утрату;</a:t>
            </a:r>
            <a:endParaRPr lang="ru-RU" sz="28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остро переживающие несчастную любовь (разрыв значимых любовных 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отношений);</a:t>
            </a:r>
            <a:endParaRPr lang="ru-RU" sz="28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имеющие семейную историю суицида (или ставшие свидетелями суицида, либо сами пытавшиеся покончить с собой);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употребляющие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алкоголь,</a:t>
            </a:r>
            <a:r>
              <a:rPr lang="ru-RU" sz="2800" spc="-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психоактивные</a:t>
            </a:r>
            <a:r>
              <a:rPr lang="ru-RU" sz="28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вещества;</a:t>
            </a:r>
            <a:endParaRPr lang="ru-RU" sz="2800" spc="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имеющие недостатки физического развития, инвалидность, хронические соматические заболевания;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совершившие серьезный проступок, уголовно наказуемый поступок (характеризующиеся криминальным поведением) или ставшие жертвой уголовного преступления (в том числе насилия);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8375" algn="l"/>
              </a:tabLst>
            </a:pP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попавшие</a:t>
            </a:r>
            <a:r>
              <a:rPr lang="ru-RU" sz="2800" spc="3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</a:t>
            </a:r>
            <a:r>
              <a:rPr lang="ru-RU" sz="28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влияние</a:t>
            </a:r>
            <a:r>
              <a:rPr lang="ru-RU" sz="2800" spc="3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деструктивных</a:t>
            </a:r>
            <a:r>
              <a:rPr lang="ru-RU" sz="28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групп</a:t>
            </a:r>
            <a:r>
              <a:rPr lang="ru-RU" sz="28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(включая</a:t>
            </a:r>
            <a:r>
              <a:rPr lang="ru-RU" sz="28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8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группы в соцсетях), религиозных сект или молодежных течений.</a:t>
            </a:r>
          </a:p>
          <a:p>
            <a:pPr indent="0" algn="just">
              <a:buNone/>
              <a:tabLst>
                <a:tab pos="1579880" algn="l"/>
                <a:tab pos="2087880" algn="l"/>
                <a:tab pos="2662555" algn="l"/>
                <a:tab pos="4050030" algn="l"/>
                <a:tab pos="4290060" algn="l"/>
                <a:tab pos="5198745" algn="l"/>
              </a:tabLst>
            </a:pPr>
            <a:r>
              <a:rPr lang="ru-RU" sz="28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Во-вторых,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надо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внимательными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«знакам»,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сигнализирующим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суицидальных намерениях.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E33D5-CD74-43B4-BF4A-4CB731FE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896112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</a:t>
            </a:r>
            <a:r>
              <a:rPr lang="ru-RU" sz="4400" b="1" i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суицидальных</a:t>
            </a:r>
            <a:r>
              <a:rPr lang="ru-RU" sz="4400" b="1" i="1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намерений:</a:t>
            </a:r>
            <a:b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C8BEF-0E13-45C8-8D34-3F3750AF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" y="649224"/>
            <a:ext cx="11676888" cy="5989320"/>
          </a:xfrm>
        </p:spPr>
        <p:txBody>
          <a:bodyPr>
            <a:normAutofit fontScale="92500" lnSpcReduction="10000"/>
          </a:bodyPr>
          <a:lstStyle/>
          <a:p>
            <a:pPr marL="88900" indent="0" algn="just">
              <a:buNone/>
            </a:pPr>
            <a:endParaRPr lang="ru-RU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высказывания о нежелании жить: «Было бы лучше умереть», «Не хочу больше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жить»,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«Я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больше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буду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ни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для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кого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проблемой»,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«Тебе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больше не придется обо мне волноваться», «Хорошо бы заснуть и не проснуться», «Мне нельзя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помочь»,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«Скоро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все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закончится»,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т.ч.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шутки,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иронические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замечания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 желании умереть, о бессмысленности жизни;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фиксация на теме смерти в рисунках, стихах, литературе, живописи, музыке; частые разговоры об этом, сбор информации о способах суицида (например, в Интернете);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активная</a:t>
            </a:r>
            <a:r>
              <a:rPr lang="ru-RU" sz="2400" spc="3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предварительная</a:t>
            </a:r>
            <a:r>
              <a:rPr lang="ru-RU" sz="2400" spc="36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подготовка</a:t>
            </a:r>
            <a:r>
              <a:rPr lang="ru-RU" sz="2400" spc="3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</a:t>
            </a:r>
            <a:r>
              <a:rPr lang="ru-RU" sz="2400" spc="36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выбранному</a:t>
            </a:r>
            <a:r>
              <a:rPr lang="ru-RU" sz="2400" spc="3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способу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совершения суицида (например, сбор таблеток, хранение отравляющих веществ, подъем на крышу дома, перила моста);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сообщение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друзьям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принятии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решения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самоубийстве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(прямое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 косвенное); косвенные намеки на возможность суицидальных действий, например,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помещение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своей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фотографии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ru-RU" sz="2400" spc="2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черную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рамку,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употребление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 переписке, разговорах суицидальных высказываний, символов;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969645" algn="l"/>
              </a:tabLst>
            </a:pPr>
            <a:r>
              <a:rPr lang="ru-RU" sz="2400" spc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раздражительность, угрюмость, подавленное настроение, проявление признаков</a:t>
            </a:r>
            <a:r>
              <a:rPr lang="ru-RU" sz="240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страха,</a:t>
            </a:r>
            <a:r>
              <a:rPr lang="ru-RU" sz="240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sz="2400" spc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беспомощности, безнадежности, отчаяния, чувство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одиночества («меня никто не понимает, и я никому не нужен»), сложность контролирования эмоций, </a:t>
            </a:r>
            <a:r>
              <a:rPr lang="ru-RU" sz="2400" spc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внезапная смена эмоций (то эйфория, то приступы отчаяния)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463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3809</Words>
  <Application>Microsoft Office PowerPoint</Application>
  <PresentationFormat>Широкоэкранный</PresentationFormat>
  <Paragraphs>134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Тема Office</vt:lpstr>
      <vt:lpstr>Document</vt:lpstr>
      <vt:lpstr>БЫТЬ ЧУТКИМ К СВОЕМУ ПОДРОСТКУ! </vt:lpstr>
      <vt:lpstr>Особенности подросткового возраста и возможные риски </vt:lpstr>
      <vt:lpstr>Презентация PowerPoint</vt:lpstr>
      <vt:lpstr>Подростковый возраст является уязвимым с точки зрения переживания трудных ситуаций: мир в восприятии подростка предстает «черно-белым»: он не видит «полутонов» - подросток категоричен,  а проблемы и трудности кажутся неразрешимыми. Кроме того, из-за гормональной перестройки организма снижена сопротивляемость стрессу. Все эти особенности закономерны и естественны в подростковом возрасте, однако при неблагоприятном стечении обстоятельств они могут явиться или быть специально использованы кем-то, что усиливает риски и угрозы жизни. </vt:lpstr>
      <vt:lpstr>Что представляют собой риски и угрозы жизни подростка? </vt:lpstr>
      <vt:lpstr>Что может стать неблагоприятными жизненными обстоятельствами? </vt:lpstr>
      <vt:lpstr>Как понять, что есть угроза? </vt:lpstr>
      <vt:lpstr>Презентация PowerPoint</vt:lpstr>
      <vt:lpstr>Признаки суицидальных намерений: </vt:lpstr>
      <vt:lpstr>Презентация PowerPoint</vt:lpstr>
      <vt:lpstr>Что делать, если есть риск? </vt:lpstr>
      <vt:lpstr>2. Оцените степень своего участия в жизни ребенка </vt:lpstr>
      <vt:lpstr>3. Посмотрите, есть ли место для Вашего ребенка в списке Ваших ценностей?</vt:lpstr>
      <vt:lpstr>4. Установите, восстановите или укрепите доверительный контакт со своим ребенком </vt:lpstr>
      <vt:lpstr>5. Поддерживайте доверительные отношения с ребенком, чтобы всегда быть в курсе проблем и трудностей ребенка </vt:lpstr>
      <vt:lpstr>Презентация PowerPoint</vt:lpstr>
      <vt:lpstr>Презентация PowerPoint</vt:lpstr>
      <vt:lpstr>Учите ребенка противостоять трудностям и справляться с ними </vt:lpstr>
      <vt:lpstr>Презентация PowerPoint</vt:lpstr>
      <vt:lpstr>Если Вы столкнулись с угрозой или заподозрили угрозу жизни Вашего ребенка, помните, что поддержка близких, их внимание, разговор по душам способны удержать от рокового шага </vt:lpstr>
      <vt:lpstr>Презентация PowerPoint</vt:lpstr>
      <vt:lpstr>Презентация PowerPoint</vt:lpstr>
      <vt:lpstr>Если Вы испытываете трудности, обратитесь за помощью к специалистам </vt:lpstr>
      <vt:lpstr>Как правильно построить разговор по душам с подростком? </vt:lpstr>
      <vt:lpstr>Выслушивайте и постарайтесь услышать. Задавайте вопросы, давайте возможность высказаться, будьте честны в своих ответах. Подростка необходимо уверить, что он может говорить о своих переживаниях без стеснения, даже о таких отрицательных эмоциях, как ненависть, горечь, злоба или желание отомстить. Когда подсознательно беспокоящие мысли осознаются, проговариваются, беды кажутся не такими фатальными и более разрешимыми. Внимательно отнеситесь ко всему, сказанному ребенком, обращайте внимание даже на самые незначительные, на первый взгляд, обиды и жалобы. Подросток может явно не показывать свои чувства, но вместе с тем испытывать сильнейшие переживания.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ОСНОВНЫХ КОМПОНЕНТА ВЗАИМООТНОШЕНИЙ</dc:title>
  <dc:creator>Реутова Анна Степановна</dc:creator>
  <cp:lastModifiedBy>Реутова Анна Степановна</cp:lastModifiedBy>
  <cp:revision>58</cp:revision>
  <dcterms:created xsi:type="dcterms:W3CDTF">2024-11-06T07:07:34Z</dcterms:created>
  <dcterms:modified xsi:type="dcterms:W3CDTF">2025-03-13T13:04:56Z</dcterms:modified>
</cp:coreProperties>
</file>