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61" r:id="rId2"/>
    <p:sldId id="262" r:id="rId3"/>
    <p:sldId id="263" r:id="rId4"/>
    <p:sldId id="260" r:id="rId5"/>
    <p:sldId id="257" r:id="rId6"/>
    <p:sldId id="265" r:id="rId7"/>
    <p:sldId id="266" r:id="rId8"/>
    <p:sldId id="264" r:id="rId9"/>
    <p:sldId id="272" r:id="rId10"/>
    <p:sldId id="267" r:id="rId11"/>
    <p:sldId id="273" r:id="rId12"/>
    <p:sldId id="274" r:id="rId13"/>
    <p:sldId id="270" r:id="rId14"/>
    <p:sldId id="275" r:id="rId15"/>
    <p:sldId id="277" r:id="rId16"/>
    <p:sldId id="278" r:id="rId17"/>
    <p:sldId id="279" r:id="rId18"/>
    <p:sldId id="280" r:id="rId19"/>
    <p:sldId id="281" r:id="rId20"/>
    <p:sldId id="282" r:id="rId21"/>
    <p:sldId id="283" r:id="rId22"/>
    <p:sldId id="284" r:id="rId23"/>
    <p:sldId id="285" r:id="rId24"/>
    <p:sldId id="286" r:id="rId25"/>
    <p:sldId id="288" r:id="rId26"/>
    <p:sldId id="289" r:id="rId27"/>
    <p:sldId id="290" r:id="rId28"/>
    <p:sldId id="291" r:id="rId29"/>
    <p:sldId id="292" r:id="rId30"/>
    <p:sldId id="293" r:id="rId31"/>
    <p:sldId id="295" r:id="rId32"/>
    <p:sldId id="296" r:id="rId33"/>
    <p:sldId id="297" r:id="rId34"/>
    <p:sldId id="298" r:id="rId35"/>
    <p:sldId id="299" r:id="rId36"/>
    <p:sldId id="300" r:id="rId37"/>
    <p:sldId id="302" r:id="rId38"/>
    <p:sldId id="303"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35CC7-3FAE-47CA-8DA9-2E5C42E4D87B}" type="datetimeFigureOut">
              <a:rPr lang="ru-RU" smtClean="0"/>
              <a:t>13.03.2025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E21E7-E505-435D-895C-7E3EBF4E1FAC}" type="slidenum">
              <a:rPr lang="ru-RU" smtClean="0"/>
              <a:t>‹#›</a:t>
            </a:fld>
            <a:endParaRPr lang="ru-RU"/>
          </a:p>
        </p:txBody>
      </p:sp>
    </p:spTree>
    <p:extLst>
      <p:ext uri="{BB962C8B-B14F-4D97-AF65-F5344CB8AC3E}">
        <p14:creationId xmlns:p14="http://schemas.microsoft.com/office/powerpoint/2010/main" val="310874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EFC687F-1ECF-43C5-8B7F-AE79879E0DEF}" type="datetime1">
              <a:rPr lang="ru-RU" smtClean="0"/>
              <a:t>13.03.2025</a:t>
            </a:fld>
            <a:endParaRPr lang="ru-RU"/>
          </a:p>
        </p:txBody>
      </p:sp>
      <p:sp>
        <p:nvSpPr>
          <p:cNvPr id="5" name="Нижний колонтитул 4"/>
          <p:cNvSpPr>
            <a:spLocks noGrp="1"/>
          </p:cNvSpPr>
          <p:nvPr>
            <p:ph type="ftr" sz="quarter" idx="11"/>
          </p:nvPr>
        </p:nvSpPr>
        <p:spPr/>
        <p:txBody>
          <a:bodyPr/>
          <a:lstStyle/>
          <a:p>
            <a:r>
              <a:rPr lang="ru-RU"/>
              <a:t>А.С.Реутова</a:t>
            </a:r>
          </a:p>
        </p:txBody>
      </p:sp>
      <p:sp>
        <p:nvSpPr>
          <p:cNvPr id="6" name="Номер слайда 5"/>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390437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8ABC305-5ACC-4423-B0EA-A72B760376B6}" type="datetime1">
              <a:rPr lang="ru-RU" smtClean="0"/>
              <a:t>13.03.2025</a:t>
            </a:fld>
            <a:endParaRPr lang="ru-RU"/>
          </a:p>
        </p:txBody>
      </p:sp>
      <p:sp>
        <p:nvSpPr>
          <p:cNvPr id="5" name="Нижний колонтитул 4"/>
          <p:cNvSpPr>
            <a:spLocks noGrp="1"/>
          </p:cNvSpPr>
          <p:nvPr>
            <p:ph type="ftr" sz="quarter" idx="11"/>
          </p:nvPr>
        </p:nvSpPr>
        <p:spPr/>
        <p:txBody>
          <a:bodyPr/>
          <a:lstStyle/>
          <a:p>
            <a:r>
              <a:rPr lang="ru-RU"/>
              <a:t>А.С.Реутова</a:t>
            </a:r>
          </a:p>
        </p:txBody>
      </p:sp>
      <p:sp>
        <p:nvSpPr>
          <p:cNvPr id="6" name="Номер слайда 5"/>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25038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00531AD-B2BB-463A-AFA6-619389AABDA9}" type="datetime1">
              <a:rPr lang="ru-RU" smtClean="0"/>
              <a:t>13.03.2025</a:t>
            </a:fld>
            <a:endParaRPr lang="ru-RU"/>
          </a:p>
        </p:txBody>
      </p:sp>
      <p:sp>
        <p:nvSpPr>
          <p:cNvPr id="5" name="Нижний колонтитул 4"/>
          <p:cNvSpPr>
            <a:spLocks noGrp="1"/>
          </p:cNvSpPr>
          <p:nvPr>
            <p:ph type="ftr" sz="quarter" idx="11"/>
          </p:nvPr>
        </p:nvSpPr>
        <p:spPr/>
        <p:txBody>
          <a:bodyPr/>
          <a:lstStyle/>
          <a:p>
            <a:r>
              <a:rPr lang="ru-RU"/>
              <a:t>А.С.Реутова</a:t>
            </a:r>
          </a:p>
        </p:txBody>
      </p:sp>
      <p:sp>
        <p:nvSpPr>
          <p:cNvPr id="6" name="Номер слайда 5"/>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28414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623233-9B13-445A-BE6F-C79EB889DB3C}" type="datetime1">
              <a:rPr lang="ru-RU" smtClean="0"/>
              <a:t>13.03.2025</a:t>
            </a:fld>
            <a:endParaRPr lang="ru-RU"/>
          </a:p>
        </p:txBody>
      </p:sp>
      <p:sp>
        <p:nvSpPr>
          <p:cNvPr id="5" name="Нижний колонтитул 4"/>
          <p:cNvSpPr>
            <a:spLocks noGrp="1"/>
          </p:cNvSpPr>
          <p:nvPr>
            <p:ph type="ftr" sz="quarter" idx="11"/>
          </p:nvPr>
        </p:nvSpPr>
        <p:spPr/>
        <p:txBody>
          <a:bodyPr/>
          <a:lstStyle/>
          <a:p>
            <a:r>
              <a:rPr lang="ru-RU"/>
              <a:t>А.С.Реутова</a:t>
            </a:r>
          </a:p>
        </p:txBody>
      </p:sp>
      <p:sp>
        <p:nvSpPr>
          <p:cNvPr id="6" name="Номер слайда 5"/>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410861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BF1678F-3694-42E4-B4B7-B51B1969C68C}" type="datetime1">
              <a:rPr lang="ru-RU" smtClean="0"/>
              <a:t>13.03.2025</a:t>
            </a:fld>
            <a:endParaRPr lang="ru-RU"/>
          </a:p>
        </p:txBody>
      </p:sp>
      <p:sp>
        <p:nvSpPr>
          <p:cNvPr id="5" name="Нижний колонтитул 4"/>
          <p:cNvSpPr>
            <a:spLocks noGrp="1"/>
          </p:cNvSpPr>
          <p:nvPr>
            <p:ph type="ftr" sz="quarter" idx="11"/>
          </p:nvPr>
        </p:nvSpPr>
        <p:spPr/>
        <p:txBody>
          <a:bodyPr/>
          <a:lstStyle/>
          <a:p>
            <a:r>
              <a:rPr lang="ru-RU"/>
              <a:t>А.С.Реутова</a:t>
            </a:r>
          </a:p>
        </p:txBody>
      </p:sp>
      <p:sp>
        <p:nvSpPr>
          <p:cNvPr id="6" name="Номер слайда 5"/>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307519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71F817A-570F-419F-ACA8-377A42C2C6F4}" type="datetime1">
              <a:rPr lang="ru-RU" smtClean="0"/>
              <a:t>13.03.2025</a:t>
            </a:fld>
            <a:endParaRPr lang="ru-RU"/>
          </a:p>
        </p:txBody>
      </p:sp>
      <p:sp>
        <p:nvSpPr>
          <p:cNvPr id="6" name="Нижний колонтитул 5"/>
          <p:cNvSpPr>
            <a:spLocks noGrp="1"/>
          </p:cNvSpPr>
          <p:nvPr>
            <p:ph type="ftr" sz="quarter" idx="11"/>
          </p:nvPr>
        </p:nvSpPr>
        <p:spPr/>
        <p:txBody>
          <a:bodyPr/>
          <a:lstStyle/>
          <a:p>
            <a:r>
              <a:rPr lang="ru-RU"/>
              <a:t>А.С.Реутова</a:t>
            </a:r>
          </a:p>
        </p:txBody>
      </p:sp>
      <p:sp>
        <p:nvSpPr>
          <p:cNvPr id="7" name="Номер слайда 6"/>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268070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A0BB03C-FA06-40BE-B16E-CAC14D527FFA}" type="datetime1">
              <a:rPr lang="ru-RU" smtClean="0"/>
              <a:t>13.03.2025</a:t>
            </a:fld>
            <a:endParaRPr lang="ru-RU"/>
          </a:p>
        </p:txBody>
      </p:sp>
      <p:sp>
        <p:nvSpPr>
          <p:cNvPr id="8" name="Нижний колонтитул 7"/>
          <p:cNvSpPr>
            <a:spLocks noGrp="1"/>
          </p:cNvSpPr>
          <p:nvPr>
            <p:ph type="ftr" sz="quarter" idx="11"/>
          </p:nvPr>
        </p:nvSpPr>
        <p:spPr/>
        <p:txBody>
          <a:bodyPr/>
          <a:lstStyle/>
          <a:p>
            <a:r>
              <a:rPr lang="ru-RU"/>
              <a:t>А.С.Реутова</a:t>
            </a:r>
          </a:p>
        </p:txBody>
      </p:sp>
      <p:sp>
        <p:nvSpPr>
          <p:cNvPr id="9" name="Номер слайда 8"/>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391231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8435D50-7F82-4BBA-9364-EB1E663216F7}" type="datetime1">
              <a:rPr lang="ru-RU" smtClean="0"/>
              <a:t>13.03.2025</a:t>
            </a:fld>
            <a:endParaRPr lang="ru-RU"/>
          </a:p>
        </p:txBody>
      </p:sp>
      <p:sp>
        <p:nvSpPr>
          <p:cNvPr id="4" name="Нижний колонтитул 3"/>
          <p:cNvSpPr>
            <a:spLocks noGrp="1"/>
          </p:cNvSpPr>
          <p:nvPr>
            <p:ph type="ftr" sz="quarter" idx="11"/>
          </p:nvPr>
        </p:nvSpPr>
        <p:spPr/>
        <p:txBody>
          <a:bodyPr/>
          <a:lstStyle/>
          <a:p>
            <a:r>
              <a:rPr lang="ru-RU"/>
              <a:t>А.С.Реутова</a:t>
            </a:r>
          </a:p>
        </p:txBody>
      </p:sp>
      <p:sp>
        <p:nvSpPr>
          <p:cNvPr id="5" name="Номер слайда 4"/>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46358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8E4634-F4EC-47CB-BA5B-916191198BB3}" type="datetime1">
              <a:rPr lang="ru-RU" smtClean="0"/>
              <a:t>13.03.2025</a:t>
            </a:fld>
            <a:endParaRPr lang="ru-RU"/>
          </a:p>
        </p:txBody>
      </p:sp>
      <p:sp>
        <p:nvSpPr>
          <p:cNvPr id="3" name="Нижний колонтитул 2"/>
          <p:cNvSpPr>
            <a:spLocks noGrp="1"/>
          </p:cNvSpPr>
          <p:nvPr>
            <p:ph type="ftr" sz="quarter" idx="11"/>
          </p:nvPr>
        </p:nvSpPr>
        <p:spPr/>
        <p:txBody>
          <a:bodyPr/>
          <a:lstStyle/>
          <a:p>
            <a:r>
              <a:rPr lang="ru-RU"/>
              <a:t>А.С.Реутова</a:t>
            </a:r>
          </a:p>
        </p:txBody>
      </p:sp>
      <p:sp>
        <p:nvSpPr>
          <p:cNvPr id="4" name="Номер слайда 3"/>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171433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C3D36C3-4AFD-49EE-8E22-4DE27E28B750}" type="datetime1">
              <a:rPr lang="ru-RU" smtClean="0"/>
              <a:t>13.03.2025</a:t>
            </a:fld>
            <a:endParaRPr lang="ru-RU"/>
          </a:p>
        </p:txBody>
      </p:sp>
      <p:sp>
        <p:nvSpPr>
          <p:cNvPr id="6" name="Нижний колонтитул 5"/>
          <p:cNvSpPr>
            <a:spLocks noGrp="1"/>
          </p:cNvSpPr>
          <p:nvPr>
            <p:ph type="ftr" sz="quarter" idx="11"/>
          </p:nvPr>
        </p:nvSpPr>
        <p:spPr/>
        <p:txBody>
          <a:bodyPr/>
          <a:lstStyle/>
          <a:p>
            <a:r>
              <a:rPr lang="ru-RU"/>
              <a:t>А.С.Реутова</a:t>
            </a:r>
          </a:p>
        </p:txBody>
      </p:sp>
      <p:sp>
        <p:nvSpPr>
          <p:cNvPr id="7" name="Номер слайда 6"/>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116899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BB0D3A2-F304-455A-9B25-1813E6A168BB}" type="datetime1">
              <a:rPr lang="ru-RU" smtClean="0"/>
              <a:t>13.03.2025</a:t>
            </a:fld>
            <a:endParaRPr lang="ru-RU"/>
          </a:p>
        </p:txBody>
      </p:sp>
      <p:sp>
        <p:nvSpPr>
          <p:cNvPr id="6" name="Нижний колонтитул 5"/>
          <p:cNvSpPr>
            <a:spLocks noGrp="1"/>
          </p:cNvSpPr>
          <p:nvPr>
            <p:ph type="ftr" sz="quarter" idx="11"/>
          </p:nvPr>
        </p:nvSpPr>
        <p:spPr/>
        <p:txBody>
          <a:bodyPr/>
          <a:lstStyle/>
          <a:p>
            <a:r>
              <a:rPr lang="ru-RU"/>
              <a:t>А.С.Реутова</a:t>
            </a:r>
          </a:p>
        </p:txBody>
      </p:sp>
      <p:sp>
        <p:nvSpPr>
          <p:cNvPr id="7" name="Номер слайда 6"/>
          <p:cNvSpPr>
            <a:spLocks noGrp="1"/>
          </p:cNvSpPr>
          <p:nvPr>
            <p:ph type="sldNum" sz="quarter" idx="12"/>
          </p:nvPr>
        </p:nvSpPr>
        <p:spPr/>
        <p:txBody>
          <a:bodyPr/>
          <a:lstStyle/>
          <a:p>
            <a:fld id="{63DDD0D2-879E-4136-A3A1-446FA00ACAAF}" type="slidenum">
              <a:rPr lang="ru-RU" smtClean="0"/>
              <a:t>‹#›</a:t>
            </a:fld>
            <a:endParaRPr lang="ru-RU"/>
          </a:p>
        </p:txBody>
      </p:sp>
    </p:spTree>
    <p:extLst>
      <p:ext uri="{BB962C8B-B14F-4D97-AF65-F5344CB8AC3E}">
        <p14:creationId xmlns:p14="http://schemas.microsoft.com/office/powerpoint/2010/main" val="375156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9000">
              <a:schemeClr val="accent1">
                <a:lumMod val="45000"/>
                <a:lumOff val="55000"/>
              </a:schemeClr>
            </a:gs>
            <a:gs pos="83000">
              <a:schemeClr val="accent1">
                <a:lumMod val="45000"/>
                <a:lumOff val="55000"/>
              </a:schemeClr>
            </a:gs>
            <a:gs pos="5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5E0F1-FF5C-43DF-9816-E5D68253DBB4}" type="datetime1">
              <a:rPr lang="ru-RU" smtClean="0"/>
              <a:t>13.03.2025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А.С.Реутова</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DD0D2-879E-4136-A3A1-446FA00ACAAF}" type="slidenum">
              <a:rPr lang="ru-RU" smtClean="0"/>
              <a:t>‹#›</a:t>
            </a:fld>
            <a:endParaRPr lang="ru-RU"/>
          </a:p>
        </p:txBody>
      </p:sp>
    </p:spTree>
    <p:extLst>
      <p:ext uri="{BB962C8B-B14F-4D97-AF65-F5344CB8AC3E}">
        <p14:creationId xmlns:p14="http://schemas.microsoft.com/office/powerpoint/2010/main" val="419225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Стадии жизненного цикла семьи</a:t>
            </a: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02007" y="1690688"/>
            <a:ext cx="5404512" cy="4955771"/>
          </a:xfrm>
        </p:spPr>
      </p:pic>
      <p:sp>
        <p:nvSpPr>
          <p:cNvPr id="5" name="Объект 4"/>
          <p:cNvSpPr>
            <a:spLocks noGrp="1"/>
          </p:cNvSpPr>
          <p:nvPr>
            <p:ph sz="half" idx="2"/>
          </p:nvPr>
        </p:nvSpPr>
        <p:spPr>
          <a:xfrm>
            <a:off x="8106770" y="4776715"/>
            <a:ext cx="3903260" cy="1400247"/>
          </a:xfrm>
          <a:gradFill>
            <a:gsLst>
              <a:gs pos="0">
                <a:schemeClr val="accent1">
                  <a:lumMod val="5000"/>
                  <a:lumOff val="95000"/>
                </a:schemeClr>
              </a:gs>
              <a:gs pos="79000">
                <a:schemeClr val="accent1">
                  <a:lumMod val="45000"/>
                  <a:lumOff val="55000"/>
                </a:schemeClr>
              </a:gs>
              <a:gs pos="83000">
                <a:schemeClr val="accent1">
                  <a:lumMod val="45000"/>
                  <a:lumOff val="55000"/>
                </a:schemeClr>
              </a:gs>
              <a:gs pos="50000">
                <a:schemeClr val="accent1">
                  <a:lumMod val="30000"/>
                  <a:lumOff val="70000"/>
                </a:schemeClr>
              </a:gs>
            </a:gsLst>
            <a:lin ang="5400000" scaled="1"/>
          </a:gradFill>
        </p:spPr>
        <p:txBody>
          <a:bodyPr>
            <a:normAutofit fontScale="92500" lnSpcReduction="10000"/>
          </a:bodyPr>
          <a:lstStyle/>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Подготовила </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педагог-психолог:		      А.С. Реутова</a:t>
            </a:r>
          </a:p>
        </p:txBody>
      </p:sp>
    </p:spTree>
    <p:extLst>
      <p:ext uri="{BB962C8B-B14F-4D97-AF65-F5344CB8AC3E}">
        <p14:creationId xmlns:p14="http://schemas.microsoft.com/office/powerpoint/2010/main" val="25016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125" y="365125"/>
            <a:ext cx="11778018" cy="1586505"/>
          </a:xfrm>
        </p:spPr>
        <p:txBody>
          <a:bodyPr>
            <a:noAutofit/>
          </a:bodyPr>
          <a:lstStyle/>
          <a:p>
            <a:pPr algn="just">
              <a:lnSpc>
                <a:spcPct val="100000"/>
              </a:lnSpc>
            </a:pPr>
            <a:r>
              <a:rPr lang="ru-RU" sz="4000" b="1" dirty="0">
                <a:latin typeface="Times New Roman" panose="02020603050405020304" pitchFamily="18" charset="0"/>
                <a:cs typeface="Times New Roman" panose="02020603050405020304" pitchFamily="18" charset="0"/>
              </a:rPr>
              <a:t>Сценарий неблагополучия, </a:t>
            </a:r>
            <a:r>
              <a:rPr lang="ru-RU" sz="4000" dirty="0">
                <a:latin typeface="Times New Roman" panose="02020603050405020304" pitchFamily="18" charset="0"/>
                <a:cs typeface="Times New Roman" panose="02020603050405020304" pitchFamily="18" charset="0"/>
              </a:rPr>
              <a:t>деструктивного развития семьи, вызванного ее неспособностью разрешить эти задачи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711" y="2306471"/>
            <a:ext cx="7642746" cy="4422389"/>
          </a:xfrm>
        </p:spPr>
      </p:pic>
      <p:sp>
        <p:nvSpPr>
          <p:cNvPr id="3" name="Нижний колонтитул 2">
            <a:extLst>
              <a:ext uri="{FF2B5EF4-FFF2-40B4-BE49-F238E27FC236}">
                <a16:creationId xmlns:a16="http://schemas.microsoft.com/office/drawing/2014/main" id="{1D814FE9-2907-4F5C-9F3F-A7769BFA0014}"/>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305988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879" y="764275"/>
            <a:ext cx="11458433" cy="5480927"/>
          </a:xfrm>
        </p:spPr>
        <p:txBody>
          <a:bodyPr>
            <a:normAutofit fontScale="92500" lnSpcReduction="20000"/>
          </a:bodyPr>
          <a:lstStyle/>
          <a:p>
            <a:pPr marL="0" indent="0" algn="just">
              <a:lnSpc>
                <a:spcPct val="120000"/>
              </a:lnSpc>
              <a:spcBef>
                <a:spcPts val="0"/>
              </a:spcBef>
              <a:buNone/>
            </a:pPr>
            <a:r>
              <a:rPr lang="ru-RU" sz="4400" dirty="0">
                <a:latin typeface="Times New Roman" panose="02020603050405020304" pitchFamily="18" charset="0"/>
                <a:cs typeface="Times New Roman" panose="02020603050405020304" pitchFamily="18" charset="0"/>
              </a:rPr>
              <a:t>Между этими двумя крайними вариантами - континуум индивидуальных траекторий развития семьи, определяющих степень ее гармоничности и эффективности функционирования. Решение задач каждой последующей стадии определяется успешностью решения задач стадии предыдущей при наличии между ними преемственности и взаимосвязи</a:t>
            </a:r>
            <a:r>
              <a:rPr lang="ru-RU" dirty="0"/>
              <a:t>.</a:t>
            </a:r>
          </a:p>
        </p:txBody>
      </p:sp>
      <p:sp>
        <p:nvSpPr>
          <p:cNvPr id="2" name="Нижний колонтитул 1">
            <a:extLst>
              <a:ext uri="{FF2B5EF4-FFF2-40B4-BE49-F238E27FC236}">
                <a16:creationId xmlns:a16="http://schemas.microsoft.com/office/drawing/2014/main" id="{393908C9-2F3C-46AB-A54F-C67996DDB7B7}"/>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86666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04716" y="423080"/>
            <a:ext cx="11696132" cy="6114197"/>
          </a:xfrm>
        </p:spPr>
        <p:txBody>
          <a:bodyPr>
            <a:normAutofit fontScale="85000" lnSpcReduction="20000"/>
          </a:bodyPr>
          <a:lstStyle/>
          <a:p>
            <a:pPr marL="0" indent="0" algn="just">
              <a:lnSpc>
                <a:spcPct val="120000"/>
              </a:lnSpc>
              <a:spcBef>
                <a:spcPts val="0"/>
              </a:spcBef>
              <a:buNone/>
            </a:pPr>
            <a:r>
              <a:rPr lang="ru-RU" sz="4000" dirty="0">
                <a:latin typeface="Times New Roman" panose="02020603050405020304" pitchFamily="18" charset="0"/>
                <a:cs typeface="Times New Roman" panose="02020603050405020304" pitchFamily="18" charset="0"/>
              </a:rPr>
              <a:t>Р</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ассмотрим жизненный цикл семьи, в основе которого лежит периодизация, предложенная </a:t>
            </a:r>
            <a:r>
              <a:rPr lang="ru-RU" sz="4000" dirty="0" err="1">
                <a:solidFill>
                  <a:schemeClr val="tx1">
                    <a:lumMod val="95000"/>
                    <a:lumOff val="5000"/>
                  </a:schemeClr>
                </a:solidFill>
                <a:latin typeface="Times New Roman" panose="02020603050405020304" pitchFamily="18" charset="0"/>
                <a:cs typeface="Times New Roman" panose="02020603050405020304" pitchFamily="18" charset="0"/>
              </a:rPr>
              <a:t>Б.Картер</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и </a:t>
            </a:r>
            <a:r>
              <a:rPr lang="ru-RU" sz="4000" dirty="0" err="1">
                <a:solidFill>
                  <a:schemeClr val="tx1">
                    <a:lumMod val="95000"/>
                    <a:lumOff val="5000"/>
                  </a:schemeClr>
                </a:solidFill>
                <a:latin typeface="Times New Roman" panose="02020603050405020304" pitchFamily="18" charset="0"/>
                <a:cs typeface="Times New Roman" panose="02020603050405020304" pitchFamily="18" charset="0"/>
              </a:rPr>
              <a:t>М.Макголдрик</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4000" dirty="0" err="1">
                <a:solidFill>
                  <a:schemeClr val="tx1">
                    <a:lumMod val="95000"/>
                    <a:lumOff val="5000"/>
                  </a:schemeClr>
                </a:solidFill>
                <a:latin typeface="Times New Roman" panose="02020603050405020304" pitchFamily="18" charset="0"/>
                <a:cs typeface="Times New Roman" panose="02020603050405020304" pitchFamily="18" charset="0"/>
              </a:rPr>
              <a:t>Carter</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4000" dirty="0" err="1">
                <a:solidFill>
                  <a:schemeClr val="tx1">
                    <a:lumMod val="95000"/>
                    <a:lumOff val="5000"/>
                  </a:schemeClr>
                </a:solidFill>
                <a:latin typeface="Times New Roman" panose="02020603050405020304" pitchFamily="18" charset="0"/>
                <a:cs typeface="Times New Roman" panose="02020603050405020304" pitchFamily="18" charset="0"/>
              </a:rPr>
              <a:t>McGoldrick</a:t>
            </a: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1988].</a:t>
            </a:r>
          </a:p>
          <a:p>
            <a:pPr marL="0" indent="0" algn="just">
              <a:lnSpc>
                <a:spcPct val="120000"/>
              </a:lnSpc>
              <a:spcBef>
                <a:spcPts val="0"/>
              </a:spcBef>
              <a:buNone/>
            </a:pPr>
            <a:endParaRPr lang="ru-RU"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Критериями данной периодизации являются следующие характеристики семьи: </a:t>
            </a:r>
          </a:p>
          <a:p>
            <a:pPr marL="0" indent="0" algn="just">
              <a:lnSpc>
                <a:spcPct val="120000"/>
              </a:lnSpc>
              <a:spcBef>
                <a:spcPts val="0"/>
              </a:spcBef>
              <a:buAutoNum type="arabicParenR"/>
            </a:pP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жизненные цели; </a:t>
            </a:r>
          </a:p>
          <a:p>
            <a:pPr marL="0" indent="0" algn="just">
              <a:lnSpc>
                <a:spcPct val="120000"/>
              </a:lnSpc>
              <a:spcBef>
                <a:spcPts val="0"/>
              </a:spcBef>
              <a:buAutoNum type="arabicParenR"/>
            </a:pP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задачи, реализуемые для достижения этих целей; </a:t>
            </a:r>
          </a:p>
          <a:p>
            <a:pPr marL="0" indent="0" algn="just">
              <a:lnSpc>
                <a:spcPct val="120000"/>
              </a:lnSpc>
              <a:spcBef>
                <a:spcPts val="0"/>
              </a:spcBef>
              <a:buAutoNum type="arabicParenR"/>
            </a:pP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состав; </a:t>
            </a:r>
          </a:p>
          <a:p>
            <a:pPr marL="0" indent="0" algn="just">
              <a:lnSpc>
                <a:spcPct val="120000"/>
              </a:lnSpc>
              <a:spcBef>
                <a:spcPts val="0"/>
              </a:spcBef>
              <a:buAutoNum type="arabicParenR"/>
            </a:pPr>
            <a:r>
              <a:rPr lang="ru-RU" sz="4000" dirty="0">
                <a:solidFill>
                  <a:schemeClr val="tx1">
                    <a:lumMod val="95000"/>
                    <a:lumOff val="5000"/>
                  </a:schemeClr>
                </a:solidFill>
                <a:latin typeface="Times New Roman" panose="02020603050405020304" pitchFamily="18" charset="0"/>
                <a:cs typeface="Times New Roman" panose="02020603050405020304" pitchFamily="18" charset="0"/>
              </a:rPr>
              <a:t> переходы с одной стадии на другую в соответствии с новыми жизненными установками семейной системы.</a:t>
            </a:r>
          </a:p>
          <a:p>
            <a:endParaRPr lang="ru-RU" dirty="0"/>
          </a:p>
        </p:txBody>
      </p:sp>
      <p:sp>
        <p:nvSpPr>
          <p:cNvPr id="2" name="Нижний колонтитул 1">
            <a:extLst>
              <a:ext uri="{FF2B5EF4-FFF2-40B4-BE49-F238E27FC236}">
                <a16:creationId xmlns:a16="http://schemas.microsoft.com/office/drawing/2014/main" id="{9CD6F743-576E-4EB3-A806-9DD6E66E38C7}"/>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60231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46" y="518615"/>
            <a:ext cx="11559654" cy="1172073"/>
          </a:xfrm>
        </p:spPr>
        <p:txBody>
          <a:bodyPr>
            <a:normAutofit fontScale="90000"/>
          </a:bodyPr>
          <a:lstStyle/>
          <a:p>
            <a:pPr algn="just">
              <a:lnSpc>
                <a:spcPct val="100000"/>
              </a:lnSpc>
            </a:pPr>
            <a:r>
              <a:rPr lang="ru-RU" b="1" dirty="0">
                <a:solidFill>
                  <a:schemeClr val="tx1">
                    <a:lumMod val="95000"/>
                    <a:lumOff val="5000"/>
                  </a:schemeClr>
                </a:solidFill>
                <a:latin typeface="Times New Roman" panose="02020603050405020304" pitchFamily="18" charset="0"/>
                <a:cs typeface="Times New Roman" panose="02020603050405020304" pitchFamily="18" charset="0"/>
              </a:rPr>
              <a:t>Стадия 1.</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Добрачный период (молодой взрослый в</a:t>
            </a:r>
            <a:r>
              <a:rPr lang="ru-RU" sz="4900" dirty="0">
                <a:solidFill>
                  <a:schemeClr val="tx1">
                    <a:lumMod val="95000"/>
                    <a:lumOff val="5000"/>
                  </a:schemeClr>
                </a:solidFill>
                <a:latin typeface="Times New Roman" panose="02020603050405020304" pitchFamily="18" charset="0"/>
                <a:cs typeface="Times New Roman" panose="02020603050405020304" pitchFamily="18" charset="0"/>
              </a:rPr>
              <a:t>не брачного союза), или «время монады».</a:t>
            </a:r>
            <a:br>
              <a:rPr lang="ru-RU" dirty="0"/>
            </a:br>
            <a:endParaRPr lang="ru-RU" dirty="0"/>
          </a:p>
        </p:txBody>
      </p:sp>
      <p:sp>
        <p:nvSpPr>
          <p:cNvPr id="3" name="Объект 2"/>
          <p:cNvSpPr>
            <a:spLocks noGrp="1"/>
          </p:cNvSpPr>
          <p:nvPr>
            <p:ph idx="1"/>
          </p:nvPr>
        </p:nvSpPr>
        <p:spPr>
          <a:xfrm>
            <a:off x="327546" y="1690688"/>
            <a:ext cx="11559654" cy="4351338"/>
          </a:xfrm>
        </p:spPr>
        <p:txBody>
          <a:bodyPr/>
          <a:lstStyle/>
          <a:p>
            <a:pPr marL="0" indent="0" algn="just">
              <a:lnSpc>
                <a:spcPct val="100000"/>
              </a:lnSpc>
              <a:spcBef>
                <a:spcPts val="0"/>
              </a:spcBef>
            </a:pPr>
            <a:r>
              <a:rPr lang="ru-RU" sz="3200" i="1" dirty="0">
                <a:solidFill>
                  <a:schemeClr val="tx1">
                    <a:lumMod val="95000"/>
                    <a:lumOff val="5000"/>
                  </a:schemeClr>
                </a:solidFill>
                <a:latin typeface="Times New Roman" panose="02020603050405020304" pitchFamily="18" charset="0"/>
                <a:cs typeface="Times New Roman" panose="02020603050405020304" pitchFamily="18" charset="0"/>
              </a:rPr>
              <a:t>Цель:</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достижение эмоциональной и экономической самостоятельности личности, принятие ответственности за себя и свою судьбу.</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49" y="3043451"/>
            <a:ext cx="6487235" cy="3686601"/>
          </a:xfrm>
          <a:prstGeom prst="rect">
            <a:avLst/>
          </a:prstGeom>
        </p:spPr>
      </p:pic>
      <p:sp>
        <p:nvSpPr>
          <p:cNvPr id="5" name="Нижний колонтитул 4">
            <a:extLst>
              <a:ext uri="{FF2B5EF4-FFF2-40B4-BE49-F238E27FC236}">
                <a16:creationId xmlns:a16="http://schemas.microsoft.com/office/drawing/2014/main" id="{52FD5299-037D-4441-BD0D-D5F705DD6294}"/>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84470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182" y="1"/>
            <a:ext cx="11873551" cy="6673754"/>
          </a:xfrm>
        </p:spPr>
        <p:txBody>
          <a:bodyPr>
            <a:normAutofit fontScale="25000" lnSpcReduction="20000"/>
          </a:bodyPr>
          <a:lstStyle/>
          <a:p>
            <a:pPr marL="0" indent="0" algn="just">
              <a:lnSpc>
                <a:spcPct val="120000"/>
              </a:lnSpc>
              <a:spcBef>
                <a:spcPts val="0"/>
              </a:spcBef>
              <a:buNone/>
            </a:pPr>
            <a:r>
              <a:rPr lang="ru-RU" sz="12800" b="1" i="1" dirty="0">
                <a:latin typeface="Times New Roman" panose="02020603050405020304" pitchFamily="18" charset="0"/>
                <a:cs typeface="Times New Roman" panose="02020603050405020304" pitchFamily="18" charset="0"/>
              </a:rPr>
              <a:t>Задачи:</a:t>
            </a:r>
            <a:endParaRPr lang="ru-RU" sz="128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pPr>
            <a:r>
              <a:rPr lang="ru-RU" sz="12800" dirty="0">
                <a:latin typeface="Times New Roman" panose="02020603050405020304" pitchFamily="18" charset="0"/>
                <a:cs typeface="Times New Roman" panose="02020603050405020304" pitchFamily="18" charset="0"/>
              </a:rPr>
              <a:t>эмоциональная дифференциация Я от семьи родителей, автономизация личности, приобретение независимости;</a:t>
            </a:r>
          </a:p>
          <a:p>
            <a:pPr marL="0" indent="0" algn="just">
              <a:lnSpc>
                <a:spcPct val="120000"/>
              </a:lnSpc>
              <a:spcBef>
                <a:spcPts val="0"/>
              </a:spcBef>
            </a:pPr>
            <a:r>
              <a:rPr lang="ru-RU" sz="12800" dirty="0">
                <a:latin typeface="Times New Roman" panose="02020603050405020304" pitchFamily="18" charset="0"/>
                <a:cs typeface="Times New Roman" panose="02020603050405020304" pitchFamily="18" charset="0"/>
              </a:rPr>
              <a:t>развитие интимности межличностных отношений, способности любить и быть любимым в межличностных отношениях с противоположным полом, поиск брачного партнера;</a:t>
            </a:r>
          </a:p>
          <a:p>
            <a:pPr marL="0" indent="0" algn="just">
              <a:lnSpc>
                <a:spcPct val="120000"/>
              </a:lnSpc>
              <a:spcBef>
                <a:spcPts val="0"/>
              </a:spcBef>
            </a:pPr>
            <a:r>
              <a:rPr lang="ru-RU" sz="12800" dirty="0">
                <a:latin typeface="Times New Roman" panose="02020603050405020304" pitchFamily="18" charset="0"/>
                <a:cs typeface="Times New Roman" panose="02020603050405020304" pitchFamily="18" charset="0"/>
              </a:rPr>
              <a:t>становление Я личности через приобретение профессии и достижение экономической независимости.</a:t>
            </a:r>
          </a:p>
          <a:p>
            <a:pPr marL="0" indent="0" algn="just">
              <a:lnSpc>
                <a:spcPct val="120000"/>
              </a:lnSpc>
              <a:spcBef>
                <a:spcPts val="0"/>
              </a:spcBef>
            </a:pPr>
            <a:r>
              <a:rPr lang="ru-RU" sz="12800" dirty="0">
                <a:latin typeface="Times New Roman" panose="02020603050405020304" pitchFamily="18" charset="0"/>
                <a:cs typeface="Times New Roman" panose="02020603050405020304" pitchFamily="18" charset="0"/>
              </a:rPr>
              <a:t>Развитие и функционирование будущей семьи в значительной мере определяется успешностью решения указанных задач.</a:t>
            </a:r>
          </a:p>
          <a:p>
            <a:pPr marL="0" indent="0" algn="just">
              <a:lnSpc>
                <a:spcPct val="120000"/>
              </a:lnSpc>
              <a:spcBef>
                <a:spcPts val="0"/>
              </a:spcBef>
              <a:buNone/>
            </a:pPr>
            <a:r>
              <a:rPr lang="ru-RU" sz="12800" dirty="0">
                <a:latin typeface="Times New Roman" panose="02020603050405020304" pitchFamily="18" charset="0"/>
                <a:cs typeface="Times New Roman" panose="02020603050405020304" pitchFamily="18" charset="0"/>
              </a:rPr>
              <a:t> Если задачи не решены, они откладываются и их решение переносится на последующие этапы развития семьи, что, несомненно, чревато низкой эффективностью функционирования вновь созданной семьи.</a:t>
            </a:r>
          </a:p>
          <a:p>
            <a:endParaRPr lang="ru-RU" dirty="0"/>
          </a:p>
        </p:txBody>
      </p:sp>
      <p:sp>
        <p:nvSpPr>
          <p:cNvPr id="2" name="Нижний колонтитул 1">
            <a:extLst>
              <a:ext uri="{FF2B5EF4-FFF2-40B4-BE49-F238E27FC236}">
                <a16:creationId xmlns:a16="http://schemas.microsoft.com/office/drawing/2014/main" id="{50C3DF6B-0818-458B-A44E-671ADDEAC21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72085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94" y="365125"/>
            <a:ext cx="11436824" cy="1325563"/>
          </a:xfrm>
        </p:spPr>
        <p:txBody>
          <a:bodyPr>
            <a:normAutofit fontScale="90000"/>
          </a:bodyPr>
          <a:lstStyle/>
          <a:p>
            <a:pPr algn="just">
              <a:lnSpc>
                <a:spcPct val="100000"/>
              </a:lnSpc>
            </a:pPr>
            <a:r>
              <a:rPr lang="ru-RU" b="1" dirty="0">
                <a:latin typeface="Times New Roman" panose="02020603050405020304" pitchFamily="18" charset="0"/>
                <a:cs typeface="Times New Roman" panose="02020603050405020304" pitchFamily="18" charset="0"/>
              </a:rPr>
              <a:t>Стадия 2.</a:t>
            </a:r>
            <a:r>
              <a:rPr lang="ru-RU" dirty="0">
                <a:latin typeface="Times New Roman" panose="02020603050405020304" pitchFamily="18" charset="0"/>
                <a:cs typeface="Times New Roman" panose="02020603050405020304" pitchFamily="18" charset="0"/>
              </a:rPr>
              <a:t> Заключение брака, образование новой семейной пары, или «время диады».</a:t>
            </a:r>
            <a:br>
              <a:rPr lang="ru-RU" dirty="0"/>
            </a:br>
            <a:endParaRPr lang="ru-RU" dirty="0"/>
          </a:p>
        </p:txBody>
      </p:sp>
      <p:sp>
        <p:nvSpPr>
          <p:cNvPr id="3" name="Объект 2"/>
          <p:cNvSpPr>
            <a:spLocks noGrp="1"/>
          </p:cNvSpPr>
          <p:nvPr>
            <p:ph idx="1"/>
          </p:nvPr>
        </p:nvSpPr>
        <p:spPr>
          <a:xfrm>
            <a:off x="436727" y="1825625"/>
            <a:ext cx="11163869" cy="4351338"/>
          </a:xfrm>
        </p:spPr>
        <p:txBody>
          <a:bodyPr/>
          <a:lstStyle/>
          <a:p>
            <a:pPr marL="0" indent="0" algn="just">
              <a:lnSpc>
                <a:spcPct val="100000"/>
              </a:lnSpc>
              <a:spcBef>
                <a:spcPts val="0"/>
              </a:spcBef>
            </a:pPr>
            <a:r>
              <a:rPr lang="ru-RU" sz="3200" i="1" dirty="0">
                <a:solidFill>
                  <a:schemeClr val="tx1">
                    <a:lumMod val="95000"/>
                    <a:lumOff val="5000"/>
                  </a:schemeClr>
                </a:solidFill>
                <a:latin typeface="Times New Roman" panose="02020603050405020304" pitchFamily="18" charset="0"/>
                <a:cs typeface="Times New Roman" panose="02020603050405020304" pitchFamily="18" charset="0"/>
              </a:rPr>
              <a:t>Цель:</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формирование новой семейной системы на основе заключения брака.</a:t>
            </a:r>
          </a:p>
          <a:p>
            <a:endParaRPr lang="ru-RU" dirty="0"/>
          </a:p>
        </p:txBody>
      </p:sp>
      <p:pic>
        <p:nvPicPr>
          <p:cNvPr id="4" name="Рисунок 3"/>
          <p:cNvPicPr>
            <a:picLocks noChangeAspect="1"/>
          </p:cNvPicPr>
          <p:nvPr/>
        </p:nvPicPr>
        <p:blipFill>
          <a:blip r:embed="rId2"/>
          <a:stretch>
            <a:fillRect/>
          </a:stretch>
        </p:blipFill>
        <p:spPr>
          <a:xfrm>
            <a:off x="4295846" y="2587174"/>
            <a:ext cx="4138471" cy="4138471"/>
          </a:xfrm>
          <a:prstGeom prst="rect">
            <a:avLst/>
          </a:prstGeom>
        </p:spPr>
      </p:pic>
      <p:sp>
        <p:nvSpPr>
          <p:cNvPr id="5" name="Нижний колонтитул 4">
            <a:extLst>
              <a:ext uri="{FF2B5EF4-FFF2-40B4-BE49-F238E27FC236}">
                <a16:creationId xmlns:a16="http://schemas.microsoft.com/office/drawing/2014/main" id="{51D61C0E-4877-477A-BDCD-2176B123D50C}"/>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80407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376" y="255944"/>
            <a:ext cx="10753298" cy="740344"/>
          </a:xfrm>
        </p:spPr>
        <p:txBody>
          <a:bodyPr>
            <a:normAutofit fontScale="90000"/>
          </a:bodyPr>
          <a:lstStyle/>
          <a:p>
            <a:pPr algn="just">
              <a:lnSpc>
                <a:spcPct val="100000"/>
              </a:lnSpc>
            </a:pPr>
            <a:r>
              <a:rPr lang="ru-RU" b="1" dirty="0">
                <a:latin typeface="Times New Roman" panose="02020603050405020304" pitchFamily="18" charset="0"/>
                <a:cs typeface="Times New Roman" panose="02020603050405020304" pitchFamily="18" charset="0"/>
              </a:rPr>
              <a:t>Задачи:</a:t>
            </a:r>
            <a:br>
              <a:rPr lang="ru-RU" dirty="0"/>
            </a:br>
            <a:endParaRPr lang="ru-RU" dirty="0"/>
          </a:p>
        </p:txBody>
      </p:sp>
      <p:sp>
        <p:nvSpPr>
          <p:cNvPr id="3" name="Объект 2"/>
          <p:cNvSpPr>
            <a:spLocks noGrp="1"/>
          </p:cNvSpPr>
          <p:nvPr>
            <p:ph idx="1"/>
          </p:nvPr>
        </p:nvSpPr>
        <p:spPr>
          <a:xfrm>
            <a:off x="300250" y="559558"/>
            <a:ext cx="11491415" cy="5835771"/>
          </a:xfrm>
        </p:spPr>
        <p:txBody>
          <a:bodyPr>
            <a:normAutofit fontScale="70000" lnSpcReduction="20000"/>
          </a:bodyPr>
          <a:lstStyle/>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выработка и согласование общих семейных ценностей и семейного уклада;</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решение вопросов главенства и установление лидерства;</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распределение ролей, принятие ответственности супругов за их выполнение;</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определение финансово-экономического статуса семьи, организация семейного бюджета, решение территориальной проблемы семьи (проблемы проживания);</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организация досуга;</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брачно-семейная адаптация супругов как приспособление к жизни в семье;</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формирование семейного самосознания «Мы», выработка общей позиции в отношении будущего семьи, планирование основных жизненных целей;</a:t>
            </a:r>
          </a:p>
          <a:p>
            <a:pPr marL="0" indent="0" algn="just">
              <a:lnSpc>
                <a:spcPct val="120000"/>
              </a:lnSpc>
              <a:spcBef>
                <a:spcPts val="0"/>
              </a:spcBef>
            </a:pPr>
            <a:r>
              <a:rPr lang="ru-RU" sz="3900" dirty="0">
                <a:solidFill>
                  <a:schemeClr val="tx1">
                    <a:lumMod val="95000"/>
                    <a:lumOff val="5000"/>
                  </a:schemeClr>
                </a:solidFill>
                <a:latin typeface="Times New Roman" panose="02020603050405020304" pitchFamily="18" charset="0"/>
                <a:cs typeface="Times New Roman" panose="02020603050405020304" pitchFamily="18" charset="0"/>
              </a:rPr>
              <a:t>установление отношений с расширенной семьей (родителями и родственниками каждого из супругов).</a:t>
            </a:r>
          </a:p>
          <a:p>
            <a:endParaRPr lang="ru-RU" dirty="0"/>
          </a:p>
        </p:txBody>
      </p:sp>
      <p:sp>
        <p:nvSpPr>
          <p:cNvPr id="4" name="Нижний колонтитул 3">
            <a:extLst>
              <a:ext uri="{FF2B5EF4-FFF2-40B4-BE49-F238E27FC236}">
                <a16:creationId xmlns:a16="http://schemas.microsoft.com/office/drawing/2014/main" id="{80CED212-D518-4E4E-82AB-2A1DF216608B}"/>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372737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5937" y="234747"/>
            <a:ext cx="11472081" cy="6026838"/>
          </a:xfrm>
        </p:spPr>
        <p:txBody>
          <a:bodyPr/>
          <a:lstStyle/>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От успешности решения задач формирования новой семейной системы существенным образом зависят жизнестойкость семьи и ее будущее. На смену осознанию отношения </a:t>
            </a:r>
            <a:r>
              <a:rPr lang="ru-RU" b="1" dirty="0">
                <a:solidFill>
                  <a:schemeClr val="tx1">
                    <a:lumMod val="95000"/>
                    <a:lumOff val="5000"/>
                  </a:schemeClr>
                </a:solidFill>
                <a:latin typeface="Times New Roman" panose="02020603050405020304" pitchFamily="18" charset="0"/>
                <a:cs typeface="Times New Roman" panose="02020603050405020304" pitchFamily="18" charset="0"/>
              </a:rPr>
              <a:t>«Я и Ты»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приходит осознание нового качества отношений - </a:t>
            </a: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«Мы».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Завершение «медового месяца» знаменует собой начало перестройки прежних отношений близости и интенсивности переживания чувства любви и обращение к решению всего спектра задач данной стадии.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408" y="3684896"/>
            <a:ext cx="6329077" cy="2988859"/>
          </a:xfrm>
          <a:prstGeom prst="rect">
            <a:avLst/>
          </a:prstGeom>
        </p:spPr>
      </p:pic>
      <p:sp>
        <p:nvSpPr>
          <p:cNvPr id="2" name="Нижний колонтитул 1">
            <a:extLst>
              <a:ext uri="{FF2B5EF4-FFF2-40B4-BE49-F238E27FC236}">
                <a16:creationId xmlns:a16="http://schemas.microsoft.com/office/drawing/2014/main" id="{A9F335F7-99A0-43C7-9A9F-B34725FCDE46}"/>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62273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2012" y="122830"/>
            <a:ext cx="11764370" cy="6122372"/>
          </a:xfrm>
        </p:spPr>
        <p:txBody>
          <a:bodyPr>
            <a:noAutofit/>
          </a:bodyPr>
          <a:lstStyle/>
          <a:p>
            <a:pPr marL="0" indent="0" algn="just">
              <a:lnSpc>
                <a:spcPct val="100000"/>
              </a:lnSpc>
              <a:spcBef>
                <a:spcPts val="0"/>
              </a:spcBef>
              <a:buNone/>
            </a:pPr>
            <a:r>
              <a:rPr lang="ru-RU" dirty="0">
                <a:latin typeface="Times New Roman" panose="02020603050405020304" pitchFamily="18" charset="0"/>
                <a:cs typeface="Times New Roman" panose="02020603050405020304" pitchFamily="18" charset="0"/>
              </a:rPr>
              <a:t>Именно на этом этапе молодая семья особенно сенситивна к воздействию стрессоров. Нередко браки распадаются, что свидетельствует как о сложности задач данной стадии жизненного цикла семьи, так и о недостаточной психологической готовности молодых супругов к их решению, обусловленной низкой эффективностью решения задач предшествующей стадии, в частности сохранением эмоциональной, поведенческой, ценностной зависимости от родителей, отсутствием экономического самостоятельности молодой семьи и т.д.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338" y="3905533"/>
            <a:ext cx="4121624" cy="2747750"/>
          </a:xfrm>
          <a:prstGeom prst="rect">
            <a:avLst/>
          </a:prstGeom>
        </p:spPr>
      </p:pic>
      <p:sp>
        <p:nvSpPr>
          <p:cNvPr id="2" name="Нижний колонтитул 1">
            <a:extLst>
              <a:ext uri="{FF2B5EF4-FFF2-40B4-BE49-F238E27FC236}">
                <a16:creationId xmlns:a16="http://schemas.microsoft.com/office/drawing/2014/main" id="{4C726295-9821-47B5-8544-0CA8F898049C}"/>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76376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251" y="365125"/>
            <a:ext cx="11589486" cy="2405371"/>
          </a:xfrm>
        </p:spPr>
        <p:txBody>
          <a:bodyPr>
            <a:normAutofit fontScale="90000"/>
          </a:bodyPr>
          <a:lstStyle/>
          <a:p>
            <a:pPr>
              <a:lnSpc>
                <a:spcPct val="100000"/>
              </a:lnSpc>
            </a:pPr>
            <a:r>
              <a:rPr lang="ru-RU" sz="3100" dirty="0">
                <a:latin typeface="Times New Roman" panose="02020603050405020304" pitchFamily="18" charset="0"/>
                <a:cs typeface="Times New Roman" panose="02020603050405020304" pitchFamily="18" charset="0"/>
              </a:rPr>
              <a:t>Серьезным моментом инициации молодых супругов к готовности к супружеской жизни является решение ими задачи установления новой системы отношений с расширенной семьей на основе автономии от семей прародителей.</a:t>
            </a:r>
            <a:br>
              <a:rPr lang="ru-RU" dirty="0">
                <a:latin typeface="Times New Roman" panose="02020603050405020304" pitchFamily="18" charset="0"/>
                <a:cs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6149" y="2770496"/>
            <a:ext cx="6703588" cy="3747660"/>
          </a:xfrm>
          <a:prstGeom prst="rect">
            <a:avLst/>
          </a:prstGeom>
        </p:spPr>
      </p:pic>
      <p:sp>
        <p:nvSpPr>
          <p:cNvPr id="3" name="Нижний колонтитул 2">
            <a:extLst>
              <a:ext uri="{FF2B5EF4-FFF2-40B4-BE49-F238E27FC236}">
                <a16:creationId xmlns:a16="http://schemas.microsoft.com/office/drawing/2014/main" id="{A0E8E271-556A-4497-AFA8-A89185961D68}"/>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76029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5659"/>
            <a:ext cx="12039600" cy="6292301"/>
          </a:xfrm>
        </p:spPr>
        <p:txBody>
          <a:bodyPr>
            <a:normAutofit/>
          </a:bodyPr>
          <a:lstStyle/>
          <a:p>
            <a:pPr algn="just">
              <a:lnSpc>
                <a:spcPct val="100000"/>
              </a:lnSpc>
            </a:pPr>
            <a:r>
              <a:rPr lang="ru-RU" sz="4800" dirty="0">
                <a:solidFill>
                  <a:schemeClr val="tx1">
                    <a:lumMod val="95000"/>
                    <a:lumOff val="5000"/>
                  </a:schemeClr>
                </a:solidFill>
                <a:latin typeface="Times New Roman" panose="02020603050405020304" pitchFamily="18" charset="0"/>
                <a:cs typeface="Times New Roman" panose="02020603050405020304" pitchFamily="18" charset="0"/>
              </a:rPr>
              <a:t>Системный подход к семье является наиболее авторитетным в современной психологии семьи. В рамках парадигмы системного подхода семья рассматривается как </a:t>
            </a:r>
            <a:r>
              <a:rPr lang="ru-RU" sz="4800" b="1" dirty="0">
                <a:solidFill>
                  <a:schemeClr val="tx1">
                    <a:lumMod val="95000"/>
                    <a:lumOff val="5000"/>
                  </a:schemeClr>
                </a:solidFill>
                <a:latin typeface="Times New Roman" panose="02020603050405020304" pitchFamily="18" charset="0"/>
                <a:cs typeface="Times New Roman" panose="02020603050405020304" pitchFamily="18" charset="0"/>
              </a:rPr>
              <a:t>открытая самоорганизующаяся социальная система, находящаяся в постоянном взаимообмене с окружающей средой</a:t>
            </a:r>
            <a:r>
              <a:rPr lang="ru-RU" sz="4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3" name="Нижний колонтитул 2">
            <a:extLst>
              <a:ext uri="{FF2B5EF4-FFF2-40B4-BE49-F238E27FC236}">
                <a16:creationId xmlns:a16="http://schemas.microsoft.com/office/drawing/2014/main" id="{9B2509AC-4E48-4795-A631-3FBE23BAF231}"/>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61965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3774" y="504967"/>
            <a:ext cx="11709778" cy="5917656"/>
          </a:xfrm>
        </p:spPr>
        <p:txBody>
          <a:bodyPr>
            <a:noAutofit/>
          </a:bodyPr>
          <a:lstStyle/>
          <a:p>
            <a:pPr marL="0" indent="0" algn="just">
              <a:lnSpc>
                <a:spcPct val="100000"/>
              </a:lnSpc>
              <a:spcBef>
                <a:spcPts val="0"/>
              </a:spcBef>
              <a:buNone/>
            </a:pP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Брачная адаптация рассматривается как процесс постепенного приспособления супругов к совместной жизни на основе позитивных чувств симпатии, любви, дружбы и уважения друг к другу. </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Брачная адаптация включает:</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1) адаптацию к новым брачно-семейным ролям и согласованной ролевой деятельности; </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2) адаптацию к потребностям, жизненным ценностям, интересам и стилю жизни супруга;</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3) адаптацию к индивидуально-типологическим особенностям, характеру и личностным качествам партнера; </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4) адаптацию к профессиональной деятельности партнера; </a:t>
            </a:r>
          </a:p>
          <a:p>
            <a:pPr marL="0" indent="0" algn="just">
              <a:lnSpc>
                <a:spcPct val="10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5) сексуальную адаптацию партнеров</a:t>
            </a:r>
          </a:p>
        </p:txBody>
      </p:sp>
      <p:sp>
        <p:nvSpPr>
          <p:cNvPr id="2" name="Нижний колонтитул 1">
            <a:extLst>
              <a:ext uri="{FF2B5EF4-FFF2-40B4-BE49-F238E27FC236}">
                <a16:creationId xmlns:a16="http://schemas.microsoft.com/office/drawing/2014/main" id="{8F0F8778-C8DE-4AEE-9575-3AE8643FCBE1}"/>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15645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69" y="365125"/>
            <a:ext cx="11627892" cy="1325563"/>
          </a:xfrm>
        </p:spPr>
        <p:txBody>
          <a:bodyPr>
            <a:normAutofit fontScale="90000"/>
          </a:bodyPr>
          <a:lstStyle/>
          <a:p>
            <a:pPr>
              <a:lnSpc>
                <a:spcPct val="100000"/>
              </a:lnSpc>
            </a:pPr>
            <a:r>
              <a:rPr lang="ru-RU" b="1" dirty="0">
                <a:latin typeface="Times New Roman" panose="02020603050405020304" pitchFamily="18" charset="0"/>
                <a:cs typeface="Times New Roman" panose="02020603050405020304" pitchFamily="18" charset="0"/>
              </a:rPr>
              <a:t>Стадия 3.</a:t>
            </a:r>
            <a:r>
              <a:rPr lang="ru-RU" dirty="0">
                <a:latin typeface="Times New Roman" panose="02020603050405020304" pitchFamily="18" charset="0"/>
                <a:cs typeface="Times New Roman" panose="02020603050405020304" pitchFamily="18" charset="0"/>
              </a:rPr>
              <a:t> Семья с маленькими детьми (до подросткового возраста).</a:t>
            </a:r>
            <a:br>
              <a:rPr lang="ru-RU" dirty="0"/>
            </a:br>
            <a:endParaRPr lang="ru-RU" dirty="0"/>
          </a:p>
        </p:txBody>
      </p:sp>
      <p:sp>
        <p:nvSpPr>
          <p:cNvPr id="3" name="Объект 2"/>
          <p:cNvSpPr>
            <a:spLocks noGrp="1"/>
          </p:cNvSpPr>
          <p:nvPr>
            <p:ph idx="1"/>
          </p:nvPr>
        </p:nvSpPr>
        <p:spPr>
          <a:xfrm>
            <a:off x="286603" y="1514901"/>
            <a:ext cx="11709779" cy="4662062"/>
          </a:xfrm>
        </p:spPr>
        <p:txBody>
          <a:bodyPr/>
          <a:lstStyle/>
          <a:p>
            <a:r>
              <a:rPr lang="ru-RU" sz="3200" i="1" dirty="0">
                <a:latin typeface="Times New Roman" panose="02020603050405020304" pitchFamily="18" charset="0"/>
                <a:cs typeface="Times New Roman" panose="02020603050405020304" pitchFamily="18" charset="0"/>
              </a:rPr>
              <a:t>Цель:</a:t>
            </a:r>
            <a:r>
              <a:rPr lang="ru-RU" sz="3200" dirty="0">
                <a:latin typeface="Times New Roman" panose="02020603050405020304" pitchFamily="18" charset="0"/>
                <a:cs typeface="Times New Roman" panose="02020603050405020304" pitchFamily="18" charset="0"/>
              </a:rPr>
              <a:t> начало реализации функции воспитания детей, расширение семейной системы с включением в нее новых членов.</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490" y="2566598"/>
            <a:ext cx="6292588" cy="4200303"/>
          </a:xfrm>
          <a:prstGeom prst="rect">
            <a:avLst/>
          </a:prstGeom>
        </p:spPr>
      </p:pic>
      <p:sp>
        <p:nvSpPr>
          <p:cNvPr id="5" name="Нижний колонтитул 4">
            <a:extLst>
              <a:ext uri="{FF2B5EF4-FFF2-40B4-BE49-F238E27FC236}">
                <a16:creationId xmlns:a16="http://schemas.microsoft.com/office/drawing/2014/main" id="{11ACC247-95E1-4694-AE6F-334694529617}"/>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389944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lnSpc>
                <a:spcPct val="100000"/>
              </a:lnSpc>
            </a:pPr>
            <a:r>
              <a:rPr lang="ru-RU" b="1" i="1" dirty="0">
                <a:latin typeface="Times New Roman" panose="02020603050405020304" pitchFamily="18" charset="0"/>
                <a:cs typeface="Times New Roman" panose="02020603050405020304" pitchFamily="18" charset="0"/>
              </a:rPr>
              <a:t>За</a:t>
            </a:r>
            <a:r>
              <a:rPr lang="ru-RU" b="1" i="1" dirty="0">
                <a:solidFill>
                  <a:schemeClr val="tx1">
                    <a:lumMod val="95000"/>
                    <a:lumOff val="5000"/>
                  </a:schemeClr>
                </a:solidFill>
                <a:latin typeface="Times New Roman" panose="02020603050405020304" pitchFamily="18" charset="0"/>
                <a:cs typeface="Times New Roman" panose="02020603050405020304" pitchFamily="18" charset="0"/>
              </a:rPr>
              <a:t>дачи:</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1193" y="1460310"/>
            <a:ext cx="11505063" cy="4716653"/>
          </a:xfrm>
        </p:spPr>
        <p:txBody>
          <a:bodyPr>
            <a:normAutofit/>
          </a:bodyPr>
          <a:lstStyle/>
          <a:p>
            <a:pPr marL="0" indent="0" algn="just">
              <a:lnSpc>
                <a:spcPct val="110000"/>
              </a:lnSpc>
              <a:spcBef>
                <a:spcPts val="0"/>
              </a:spcBef>
            </a:pPr>
            <a:r>
              <a:rPr lang="ru-RU" sz="3200" dirty="0">
                <a:latin typeface="Times New Roman" panose="02020603050405020304" pitchFamily="18" charset="0"/>
                <a:cs typeface="Times New Roman" panose="02020603050405020304" pitchFamily="18" charset="0"/>
              </a:rPr>
              <a:t>изменение структурно-функционального строения семьи с формированием супружеской и </a:t>
            </a:r>
            <a:r>
              <a:rPr lang="ru-RU" sz="3200" dirty="0" err="1">
                <a:latin typeface="Times New Roman" panose="02020603050405020304" pitchFamily="18" charset="0"/>
                <a:cs typeface="Times New Roman" panose="02020603050405020304" pitchFamily="18" charset="0"/>
              </a:rPr>
              <a:t>родительско</a:t>
            </a:r>
            <a:r>
              <a:rPr lang="ru-RU" sz="3200" dirty="0">
                <a:latin typeface="Times New Roman" panose="02020603050405020304" pitchFamily="18" charset="0"/>
                <a:cs typeface="Times New Roman" panose="02020603050405020304" pitchFamily="18" charset="0"/>
              </a:rPr>
              <a:t>-детской подсистем;</a:t>
            </a:r>
          </a:p>
          <a:p>
            <a:pPr marL="0" indent="0" algn="just">
              <a:lnSpc>
                <a:spcPct val="110000"/>
              </a:lnSpc>
              <a:spcBef>
                <a:spcPts val="0"/>
              </a:spcBef>
            </a:pPr>
            <a:r>
              <a:rPr lang="ru-RU" sz="3200" dirty="0">
                <a:latin typeface="Times New Roman" panose="02020603050405020304" pitchFamily="18" charset="0"/>
                <a:cs typeface="Times New Roman" panose="02020603050405020304" pitchFamily="18" charset="0"/>
              </a:rPr>
              <a:t>формирование родительской позиции матери и отца;</a:t>
            </a:r>
          </a:p>
          <a:p>
            <a:pPr marL="0" indent="0" algn="just">
              <a:lnSpc>
                <a:spcPct val="110000"/>
              </a:lnSpc>
              <a:spcBef>
                <a:spcPts val="0"/>
              </a:spcBef>
            </a:pPr>
            <a:r>
              <a:rPr lang="ru-RU" sz="3200" dirty="0">
                <a:latin typeface="Times New Roman" panose="02020603050405020304" pitchFamily="18" charset="0"/>
                <a:cs typeface="Times New Roman" panose="02020603050405020304" pitchFamily="18" charset="0"/>
              </a:rPr>
              <a:t>адаптация семейной системы к включению детей;</a:t>
            </a:r>
          </a:p>
          <a:p>
            <a:pPr marL="0" indent="0" algn="just">
              <a:lnSpc>
                <a:spcPct val="110000"/>
              </a:lnSpc>
              <a:spcBef>
                <a:spcPts val="0"/>
              </a:spcBef>
            </a:pPr>
            <a:r>
              <a:rPr lang="ru-RU" sz="3200" dirty="0">
                <a:latin typeface="Times New Roman" panose="02020603050405020304" pitchFamily="18" charset="0"/>
                <a:cs typeface="Times New Roman" panose="02020603050405020304" pitchFamily="18" charset="0"/>
              </a:rPr>
              <a:t>выработка стратегии, тактики и методов воспитания, их реализация;</a:t>
            </a:r>
          </a:p>
          <a:p>
            <a:pPr marL="0" indent="0" algn="just">
              <a:lnSpc>
                <a:spcPct val="110000"/>
              </a:lnSpc>
              <a:spcBef>
                <a:spcPts val="0"/>
              </a:spcBef>
            </a:pPr>
            <a:r>
              <a:rPr lang="ru-RU" sz="3200" dirty="0">
                <a:latin typeface="Times New Roman" panose="02020603050405020304" pitchFamily="18" charset="0"/>
                <a:cs typeface="Times New Roman" panose="02020603050405020304" pitchFamily="18" charset="0"/>
              </a:rPr>
              <a:t>установление новых отношений с расширенной семьей с включением для прародителей ролей бабушек и дедушек.</a:t>
            </a:r>
          </a:p>
          <a:p>
            <a:endParaRPr lang="ru-RU" dirty="0"/>
          </a:p>
        </p:txBody>
      </p:sp>
      <p:sp>
        <p:nvSpPr>
          <p:cNvPr id="4" name="Нижний колонтитул 3">
            <a:extLst>
              <a:ext uri="{FF2B5EF4-FFF2-40B4-BE49-F238E27FC236}">
                <a16:creationId xmlns:a16="http://schemas.microsoft.com/office/drawing/2014/main" id="{FCC4557E-AF6E-4F7E-A13B-084012AB18FB}"/>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42949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164" y="171948"/>
            <a:ext cx="11594910" cy="5822121"/>
          </a:xfrm>
        </p:spPr>
        <p:txBody>
          <a:bodyPr>
            <a:normAutofit/>
          </a:bodyPr>
          <a:lstStyle/>
          <a:p>
            <a:pPr marL="0" indent="0" algn="just">
              <a:lnSpc>
                <a:spcPct val="100000"/>
              </a:lnSpc>
              <a:spcBef>
                <a:spcPts val="0"/>
              </a:spcBef>
              <a:buNone/>
            </a:pPr>
            <a:r>
              <a:rPr lang="ru-RU" dirty="0">
                <a:latin typeface="Times New Roman" panose="02020603050405020304" pitchFamily="18" charset="0"/>
                <a:cs typeface="Times New Roman" panose="02020603050405020304" pitchFamily="18" charset="0"/>
              </a:rPr>
              <a:t>Рождение ребенка создает серьезный кризис в семейной системе, возникает объективная необходимость пересмотра прежнего распределения ролей и обязанностей в семье, изменяются также возможности сохранения рекреационных видов активности и общения вне пределов семьи. Как правило, жена отдает приоритет родительской и семейной ролям, отказываясь от прежнего образа жизни и активности в профессиональной деятельности. Муж, напротив, становится более активным в работе, поскольку именно он принимает на себя всю полноту ответственности за материальное благополучие семьи.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3440" y="4082032"/>
            <a:ext cx="4653886" cy="2659962"/>
          </a:xfrm>
          <a:prstGeom prst="rect">
            <a:avLst/>
          </a:prstGeom>
        </p:spPr>
      </p:pic>
      <p:sp>
        <p:nvSpPr>
          <p:cNvPr id="2" name="Нижний колонтитул 1">
            <a:extLst>
              <a:ext uri="{FF2B5EF4-FFF2-40B4-BE49-F238E27FC236}">
                <a16:creationId xmlns:a16="http://schemas.microsoft.com/office/drawing/2014/main" id="{D030A026-29A6-4DF4-8AE0-49058D25EDE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403223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376" y="218364"/>
            <a:ext cx="10903424" cy="5958599"/>
          </a:xfrm>
        </p:spPr>
        <p:txBody>
          <a:bodyPr>
            <a:normAutofit/>
          </a:bodyPr>
          <a:lstStyle/>
          <a:p>
            <a:pPr marL="0" indent="0" algn="just">
              <a:lnSpc>
                <a:spcPct val="100000"/>
              </a:lnSpc>
              <a:spcBef>
                <a:spcPts val="0"/>
              </a:spcBef>
              <a:buNone/>
            </a:pPr>
            <a:r>
              <a:rPr lang="ru-RU" sz="3200" dirty="0">
                <a:latin typeface="Times New Roman" panose="02020603050405020304" pitchFamily="18" charset="0"/>
                <a:cs typeface="Times New Roman" panose="02020603050405020304" pitchFamily="18" charset="0"/>
              </a:rPr>
              <a:t>Рождение детей приводит к необходимости коренным образом ревизовать и перестроить прежнюю семейную систему. Отношения между супругами реализуются теперь в двух планах: </a:t>
            </a:r>
          </a:p>
          <a:p>
            <a:pPr marL="0" indent="0" algn="just">
              <a:lnSpc>
                <a:spcPct val="100000"/>
              </a:lnSpc>
              <a:spcBef>
                <a:spcPts val="0"/>
              </a:spcBef>
              <a:buNone/>
            </a:pPr>
            <a:r>
              <a:rPr lang="ru-RU" sz="3200" dirty="0">
                <a:latin typeface="Times New Roman" panose="02020603050405020304" pitchFamily="18" charset="0"/>
                <a:cs typeface="Times New Roman" panose="02020603050405020304" pitchFamily="18" charset="0"/>
              </a:rPr>
              <a:t>- в плане собственно супружеских отношений - между мужем и женой </a:t>
            </a:r>
          </a:p>
          <a:p>
            <a:pPr marL="0" indent="0" algn="just">
              <a:lnSpc>
                <a:spcPct val="100000"/>
              </a:lnSpc>
              <a:spcBef>
                <a:spcPts val="0"/>
              </a:spcBef>
              <a:buNone/>
            </a:pPr>
            <a:r>
              <a:rPr lang="ru-RU" sz="3200" dirty="0">
                <a:latin typeface="Times New Roman" panose="02020603050405020304" pitchFamily="18" charset="0"/>
                <a:cs typeface="Times New Roman" panose="02020603050405020304" pitchFamily="18" charset="0"/>
              </a:rPr>
              <a:t>- в плане родительских отношений - между отцом и матерью, воспитывающими ребенка. </a:t>
            </a:r>
          </a:p>
        </p:txBody>
      </p:sp>
      <p:pic>
        <p:nvPicPr>
          <p:cNvPr id="4" name="Рисунок 3"/>
          <p:cNvPicPr>
            <a:picLocks noChangeAspect="1"/>
          </p:cNvPicPr>
          <p:nvPr/>
        </p:nvPicPr>
        <p:blipFill>
          <a:blip r:embed="rId2"/>
          <a:stretch>
            <a:fillRect/>
          </a:stretch>
        </p:blipFill>
        <p:spPr>
          <a:xfrm>
            <a:off x="6523630" y="3739487"/>
            <a:ext cx="5306704" cy="2995682"/>
          </a:xfrm>
          <a:prstGeom prst="rect">
            <a:avLst/>
          </a:prstGeom>
        </p:spPr>
      </p:pic>
      <p:sp>
        <p:nvSpPr>
          <p:cNvPr id="2" name="Нижний колонтитул 1">
            <a:extLst>
              <a:ext uri="{FF2B5EF4-FFF2-40B4-BE49-F238E27FC236}">
                <a16:creationId xmlns:a16="http://schemas.microsoft.com/office/drawing/2014/main" id="{EAD04AE4-765F-4EE7-8C65-5363FCC31AF2}"/>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78789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8364" y="95535"/>
            <a:ext cx="11517574" cy="6054133"/>
          </a:xfrm>
        </p:spPr>
        <p:txBody>
          <a:bodyPr>
            <a:noAutofit/>
          </a:bodyPr>
          <a:lstStyle/>
          <a:p>
            <a:pPr marL="0" indent="0" algn="just">
              <a:lnSpc>
                <a:spcPct val="100000"/>
              </a:lnSpc>
              <a:spcBef>
                <a:spcPts val="0"/>
              </a:spcBef>
              <a:buNone/>
            </a:pP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Принципиально важную особенность данной стадии жизненного цикла семьи составляет переход супругов к началу</a:t>
            </a:r>
            <a:r>
              <a:rPr lang="ru-RU" sz="3200" b="1" dirty="0">
                <a:solidFill>
                  <a:schemeClr val="tx1">
                    <a:lumMod val="95000"/>
                    <a:lumOff val="5000"/>
                  </a:schemeClr>
                </a:solidFill>
                <a:latin typeface="Times New Roman" panose="02020603050405020304" pitchFamily="18" charset="0"/>
                <a:cs typeface="Times New Roman" panose="02020603050405020304" pitchFamily="18" charset="0"/>
              </a:rPr>
              <a:t> реализации родительской функции. </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Формирование родительской позиции - процесс во многих отношениях переломный, кризисный для обоих родителей, в значительной мере предопределяющий судьбу развития детей в семье, характер детско-родительских отношений и развитие личности самого родителя. Родительская и воспитательная роль принципиально отличается от супружеской тем, что при формировании супружеского союза оба партнера вольны прекратить супружеские отношения и расторгнуть брак, в то время как родитель - «пожизненно» выполняемая личностью роль и отменить ее невозможно. </a:t>
            </a:r>
          </a:p>
        </p:txBody>
      </p:sp>
      <p:sp>
        <p:nvSpPr>
          <p:cNvPr id="2" name="Нижний колонтитул 1">
            <a:extLst>
              <a:ext uri="{FF2B5EF4-FFF2-40B4-BE49-F238E27FC236}">
                <a16:creationId xmlns:a16="http://schemas.microsoft.com/office/drawing/2014/main" id="{5E39A71A-35F2-4C59-A8AE-20B8CCCBBF85}"/>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408304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4050" y="-1"/>
            <a:ext cx="11799628" cy="6469039"/>
          </a:xfrm>
        </p:spPr>
        <p:txBody>
          <a:bodyPr>
            <a:noAutofit/>
          </a:bodyPr>
          <a:lstStyle/>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Еще один важный план отношений в семейной системе, возникающий после рождения детей, - это отношения </a:t>
            </a:r>
            <a:r>
              <a:rPr lang="ru-RU" dirty="0" err="1">
                <a:latin typeface="Times New Roman" panose="02020603050405020304" pitchFamily="18" charset="0"/>
                <a:cs typeface="Times New Roman" panose="02020603050405020304" pitchFamily="18" charset="0"/>
              </a:rPr>
              <a:t>нуклеарной</a:t>
            </a:r>
            <a:r>
              <a:rPr lang="ru-RU" dirty="0">
                <a:latin typeface="Times New Roman" panose="02020603050405020304" pitchFamily="18" charset="0"/>
                <a:cs typeface="Times New Roman" panose="02020603050405020304" pitchFamily="18" charset="0"/>
              </a:rPr>
              <a:t> семьи с прародителями, определяющие новое ролевое пространство отношений в рамках расширенной семьи. В указанном ролевом пространстве происходит перестройка отношений между прародителями и супругами-родителями ребенка на основе признания их нового возрастного и ролевого статуса. Старшее поколение принимает и осваивает новые семейные роли - бабушек и дедушек, чьими важными функциями являются: воспитание внуков; сохранение семейной истории и традиций, обеспечивающее преемственность поколений; функция арбитров в семейных конфликтах и спорах; функция хранителей семейной мудрости; оказание помощи в решении проблемных ситуаций и кризисов, с которыми сталкивается семья.</a:t>
            </a:r>
          </a:p>
        </p:txBody>
      </p:sp>
      <p:sp>
        <p:nvSpPr>
          <p:cNvPr id="2" name="Нижний колонтитул 1">
            <a:extLst>
              <a:ext uri="{FF2B5EF4-FFF2-40B4-BE49-F238E27FC236}">
                <a16:creationId xmlns:a16="http://schemas.microsoft.com/office/drawing/2014/main" id="{4CBC3629-AA64-4767-A07A-1684A8553D5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27230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Стадия 4. Семья с детьми подросткового возраста.</a:t>
            </a:r>
          </a:p>
        </p:txBody>
      </p:sp>
      <p:sp>
        <p:nvSpPr>
          <p:cNvPr id="3" name="Объект 2"/>
          <p:cNvSpPr>
            <a:spLocks noGrp="1"/>
          </p:cNvSpPr>
          <p:nvPr>
            <p:ph idx="1"/>
          </p:nvPr>
        </p:nvSpPr>
        <p:spPr/>
        <p:txBody>
          <a:bodyPr/>
          <a:lstStyle/>
          <a:p>
            <a:pPr marL="0" indent="0" algn="just">
              <a:lnSpc>
                <a:spcPct val="100000"/>
              </a:lnSpc>
              <a:spcBef>
                <a:spcPts val="0"/>
              </a:spcBef>
            </a:pPr>
            <a:r>
              <a:rPr lang="ru-RU" b="1" i="1" dirty="0">
                <a:latin typeface="Times New Roman" panose="02020603050405020304" pitchFamily="18" charset="0"/>
                <a:cs typeface="Times New Roman" panose="02020603050405020304" pitchFamily="18" charset="0"/>
              </a:rPr>
              <a:t>Цель:</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развитие семейной системы с учетом растущей независимости детей и включение заботы о старшем поколении (прародителях).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045" y="2920621"/>
            <a:ext cx="7097824" cy="3841358"/>
          </a:xfrm>
          <a:prstGeom prst="rect">
            <a:avLst/>
          </a:prstGeom>
        </p:spPr>
      </p:pic>
      <p:sp>
        <p:nvSpPr>
          <p:cNvPr id="5" name="Нижний колонтитул 4">
            <a:extLst>
              <a:ext uri="{FF2B5EF4-FFF2-40B4-BE49-F238E27FC236}">
                <a16:creationId xmlns:a16="http://schemas.microsoft.com/office/drawing/2014/main" id="{29888559-D487-4BBE-B4B1-F44795A0600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467081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830" y="388962"/>
            <a:ext cx="11941791" cy="6469038"/>
          </a:xfrm>
        </p:spPr>
        <p:txBody>
          <a:bodyPr>
            <a:normAutofit fontScale="70000" lnSpcReduction="20000"/>
          </a:bodyPr>
          <a:lstStyle/>
          <a:p>
            <a:pPr marL="0" indent="0" algn="just">
              <a:lnSpc>
                <a:spcPct val="110000"/>
              </a:lnSpc>
              <a:spcBef>
                <a:spcPts val="0"/>
              </a:spcBef>
              <a:buNone/>
            </a:pPr>
            <a:r>
              <a:rPr lang="ru-RU" sz="3600" b="1" dirty="0">
                <a:latin typeface="Times New Roman" panose="02020603050405020304" pitchFamily="18" charset="0"/>
                <a:cs typeface="Times New Roman" panose="02020603050405020304" pitchFamily="18" charset="0"/>
              </a:rPr>
              <a:t>Основная психологическая характеристика семьи на данной стадии жизненного цикла -совпадение или значительное пересечение кризисных возрастных стадий каждого поколения семейной системы. </a:t>
            </a:r>
          </a:p>
          <a:p>
            <a:pPr algn="just">
              <a:lnSpc>
                <a:spcPct val="110000"/>
              </a:lnSpc>
              <a:spcBef>
                <a:spcPts val="0"/>
              </a:spcBef>
              <a:buFont typeface="Wingdings" panose="05000000000000000000" pitchFamily="2" charset="2"/>
              <a:buChar char="Ø"/>
            </a:pPr>
            <a:r>
              <a:rPr lang="ru-RU" sz="3600" dirty="0">
                <a:latin typeface="Times New Roman" panose="02020603050405020304" pitchFamily="18" charset="0"/>
                <a:cs typeface="Times New Roman" panose="02020603050405020304" pitchFamily="18" charset="0"/>
              </a:rPr>
              <a:t>Старшее поколение прародителей сталкивается с необходимостью прекращения активной производственной и социальной деятельности и перестройки образа жизни в связи с возникновением проблем утраты физических сил и возможностей.</a:t>
            </a:r>
          </a:p>
          <a:p>
            <a:pPr algn="just">
              <a:lnSpc>
                <a:spcPct val="110000"/>
              </a:lnSpc>
              <a:spcBef>
                <a:spcPts val="0"/>
              </a:spcBef>
              <a:buFont typeface="Wingdings" panose="05000000000000000000" pitchFamily="2" charset="2"/>
              <a:buChar char="Ø"/>
            </a:pPr>
            <a:r>
              <a:rPr lang="ru-RU" sz="3600" dirty="0">
                <a:latin typeface="Times New Roman" panose="02020603050405020304" pitchFamily="18" charset="0"/>
                <a:cs typeface="Times New Roman" panose="02020603050405020304" pitchFamily="18" charset="0"/>
              </a:rPr>
              <a:t>Среднее поколение супругов-родителей вступает в кризис середины жизни, требующий переосмысления жизненного пути и подведения итогов.  </a:t>
            </a:r>
          </a:p>
          <a:p>
            <a:pPr algn="just">
              <a:lnSpc>
                <a:spcPct val="110000"/>
              </a:lnSpc>
              <a:spcBef>
                <a:spcPts val="0"/>
              </a:spcBef>
              <a:buFont typeface="Wingdings" panose="05000000000000000000" pitchFamily="2" charset="2"/>
              <a:buChar char="Ø"/>
            </a:pPr>
            <a:r>
              <a:rPr lang="ru-RU" sz="3600" dirty="0">
                <a:latin typeface="Times New Roman" panose="02020603050405020304" pitchFamily="18" charset="0"/>
                <a:cs typeface="Times New Roman" panose="02020603050405020304" pitchFamily="18" charset="0"/>
              </a:rPr>
              <a:t>Младшее поколение - подростки - заявляет права на признание их нового статуса - статуса взрослого, что с необходимостью приводит к перестройке системы </a:t>
            </a:r>
            <a:r>
              <a:rPr lang="ru-RU" sz="3600" dirty="0" err="1">
                <a:latin typeface="Times New Roman" panose="02020603050405020304" pitchFamily="18" charset="0"/>
                <a:cs typeface="Times New Roman" panose="02020603050405020304" pitchFamily="18" charset="0"/>
              </a:rPr>
              <a:t>родительско</a:t>
            </a:r>
            <a:r>
              <a:rPr lang="ru-RU" sz="3600" dirty="0">
                <a:latin typeface="Times New Roman" panose="02020603050405020304" pitchFamily="18" charset="0"/>
                <a:cs typeface="Times New Roman" panose="02020603050405020304" pitchFamily="18" charset="0"/>
              </a:rPr>
              <a:t>-детских отношений. </a:t>
            </a:r>
          </a:p>
          <a:p>
            <a:pPr marL="0" indent="0" algn="just">
              <a:lnSpc>
                <a:spcPct val="110000"/>
              </a:lnSpc>
              <a:spcBef>
                <a:spcPts val="0"/>
              </a:spcBef>
              <a:buNone/>
            </a:pPr>
            <a:r>
              <a:rPr lang="ru-RU" sz="3600" dirty="0">
                <a:latin typeface="Times New Roman" panose="02020603050405020304" pitchFamily="18" charset="0"/>
                <a:cs typeface="Times New Roman" panose="02020603050405020304" pitchFamily="18" charset="0"/>
              </a:rPr>
              <a:t>Пересечение трех возрастных кризисов - пожилого возраста, середины жизни и подросткового, - переживаемых тремя поколениями расширенной семьи, каждый из которых характеризуется своими уникальными задачами развития, создает особую уязвимость семейной системы на данной стадии жизненного цикла. Именно на этой стадии констатируются максимальная тревожность членов семьи, переживание чувства утраты безопасности, незащищенность.</a:t>
            </a:r>
          </a:p>
          <a:p>
            <a:endParaRPr lang="ru-RU" dirty="0"/>
          </a:p>
        </p:txBody>
      </p:sp>
      <p:sp>
        <p:nvSpPr>
          <p:cNvPr id="2" name="Нижний колонтитул 1">
            <a:extLst>
              <a:ext uri="{FF2B5EF4-FFF2-40B4-BE49-F238E27FC236}">
                <a16:creationId xmlns:a16="http://schemas.microsoft.com/office/drawing/2014/main" id="{1109C8EA-78B5-46FA-B580-8D3CB6B8704D}"/>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71051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412" y="351477"/>
            <a:ext cx="11423176" cy="535627"/>
          </a:xfrm>
        </p:spPr>
        <p:txBody>
          <a:bodyPr>
            <a:normAutofit fontScale="90000"/>
          </a:bodyPr>
          <a:lstStyle/>
          <a:p>
            <a:r>
              <a:rPr lang="ru-RU" i="1" dirty="0">
                <a:latin typeface="Times New Roman" panose="02020603050405020304" pitchFamily="18" charset="0"/>
                <a:cs typeface="Times New Roman" panose="02020603050405020304" pitchFamily="18" charset="0"/>
              </a:rPr>
              <a:t>Задачи:</a:t>
            </a:r>
            <a:br>
              <a:rPr lang="ru-RU" dirty="0"/>
            </a:br>
            <a:endParaRPr lang="ru-RU" dirty="0"/>
          </a:p>
        </p:txBody>
      </p:sp>
      <p:sp>
        <p:nvSpPr>
          <p:cNvPr id="3" name="Объект 2"/>
          <p:cNvSpPr>
            <a:spLocks noGrp="1"/>
          </p:cNvSpPr>
          <p:nvPr>
            <p:ph idx="1"/>
          </p:nvPr>
        </p:nvSpPr>
        <p:spPr>
          <a:xfrm>
            <a:off x="384412" y="887104"/>
            <a:ext cx="11423176" cy="5704765"/>
          </a:xfrm>
        </p:spPr>
        <p:txBody>
          <a:bodyPr>
            <a:normAutofit fontScale="85000" lnSpcReduction="20000"/>
          </a:bodyPr>
          <a:lstStyle/>
          <a:p>
            <a:pPr marL="0" indent="0" algn="just">
              <a:lnSpc>
                <a:spcPct val="120000"/>
              </a:lnSpc>
              <a:spcBef>
                <a:spcPts val="0"/>
              </a:spcBef>
            </a:pPr>
            <a:r>
              <a:rPr lang="ru-RU" sz="3300" dirty="0">
                <a:latin typeface="Times New Roman" panose="02020603050405020304" pitchFamily="18" charset="0"/>
                <a:cs typeface="Times New Roman" panose="02020603050405020304" pitchFamily="18" charset="0"/>
              </a:rPr>
              <a:t>пересмотр системы детско-родительских отношений в направлении признания права подростков на взрослость и предоставление им необходимой и возможной степени независимости и самостоятельности;</a:t>
            </a:r>
          </a:p>
          <a:p>
            <a:pPr marL="0" indent="0" algn="just">
              <a:lnSpc>
                <a:spcPct val="120000"/>
              </a:lnSpc>
              <a:spcBef>
                <a:spcPts val="0"/>
              </a:spcBef>
            </a:pPr>
            <a:r>
              <a:rPr lang="ru-RU" sz="3300" dirty="0">
                <a:latin typeface="Times New Roman" panose="02020603050405020304" pitchFamily="18" charset="0"/>
                <a:cs typeface="Times New Roman" panose="02020603050405020304" pitchFamily="18" charset="0"/>
              </a:rPr>
              <a:t>забота о старшем поколении семьи (прародителях);</a:t>
            </a:r>
          </a:p>
          <a:p>
            <a:pPr marL="0" indent="0" algn="just">
              <a:lnSpc>
                <a:spcPct val="120000"/>
              </a:lnSpc>
              <a:spcBef>
                <a:spcPts val="0"/>
              </a:spcBef>
            </a:pPr>
            <a:r>
              <a:rPr lang="ru-RU" sz="3300" dirty="0">
                <a:latin typeface="Times New Roman" panose="02020603050405020304" pitchFamily="18" charset="0"/>
                <a:cs typeface="Times New Roman" panose="02020603050405020304" pitchFamily="18" charset="0"/>
              </a:rPr>
              <a:t>изменение «весовой категории» поколений, принятие поколением супругов полной меры ответственности за благополучие расширенной семьи и изменение характера отношений между старшей и средней генерацией: признание старшим поколением роли лидера за средним поколением;</a:t>
            </a:r>
          </a:p>
          <a:p>
            <a:pPr marL="0" indent="0" algn="just">
              <a:lnSpc>
                <a:spcPct val="120000"/>
              </a:lnSpc>
              <a:spcBef>
                <a:spcPts val="0"/>
              </a:spcBef>
            </a:pPr>
            <a:r>
              <a:rPr lang="ru-RU" sz="3300" dirty="0">
                <a:latin typeface="Times New Roman" panose="02020603050405020304" pitchFamily="18" charset="0"/>
                <a:cs typeface="Times New Roman" panose="02020603050405020304" pitchFamily="18" charset="0"/>
              </a:rPr>
              <a:t>решение задач возрастного развития, </a:t>
            </a:r>
            <a:r>
              <a:rPr lang="ru-RU" sz="3300" dirty="0" err="1">
                <a:latin typeface="Times New Roman" panose="02020603050405020304" pitchFamily="18" charset="0"/>
                <a:cs typeface="Times New Roman" panose="02020603050405020304" pitchFamily="18" charset="0"/>
              </a:rPr>
              <a:t>перефокусирование</a:t>
            </a:r>
            <a:r>
              <a:rPr lang="ru-RU" sz="3300" dirty="0">
                <a:latin typeface="Times New Roman" panose="02020603050405020304" pitchFamily="18" charset="0"/>
                <a:cs typeface="Times New Roman" panose="02020603050405020304" pitchFamily="18" charset="0"/>
              </a:rPr>
              <a:t> личности на преодоление кризиса середины жизни, успешное разрешение задач личностного развития и </a:t>
            </a:r>
            <a:r>
              <a:rPr lang="ru-RU" sz="3300" dirty="0" err="1">
                <a:latin typeface="Times New Roman" panose="02020603050405020304" pitchFamily="18" charset="0"/>
                <a:cs typeface="Times New Roman" panose="02020603050405020304" pitchFamily="18" charset="0"/>
              </a:rPr>
              <a:t>самоактуализации</a:t>
            </a:r>
            <a:r>
              <a:rPr lang="ru-RU" sz="3300" dirty="0">
                <a:latin typeface="Times New Roman" panose="02020603050405020304" pitchFamily="18" charset="0"/>
                <a:cs typeface="Times New Roman" panose="02020603050405020304" pitchFamily="18" charset="0"/>
              </a:rPr>
              <a:t>, профессионального и карьерного</a:t>
            </a:r>
          </a:p>
          <a:p>
            <a:endParaRPr lang="ru-RU" dirty="0"/>
          </a:p>
        </p:txBody>
      </p:sp>
      <p:sp>
        <p:nvSpPr>
          <p:cNvPr id="4" name="Нижний колонтитул 3">
            <a:extLst>
              <a:ext uri="{FF2B5EF4-FFF2-40B4-BE49-F238E27FC236}">
                <a16:creationId xmlns:a16="http://schemas.microsoft.com/office/drawing/2014/main" id="{E24C46E7-1E81-4C4D-B332-2D4CE70D1599}"/>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40554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289" y="559558"/>
            <a:ext cx="10515600" cy="5617405"/>
          </a:xfrm>
        </p:spPr>
        <p:txBody>
          <a:bodyPr>
            <a:noAutofit/>
          </a:bodyPr>
          <a:lstStyle/>
          <a:p>
            <a:pPr marL="0" indent="0" algn="just">
              <a:lnSpc>
                <a:spcPct val="100000"/>
              </a:lnSpc>
              <a:spcBef>
                <a:spcPts val="0"/>
              </a:spcBef>
            </a:pP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4800" dirty="0">
                <a:solidFill>
                  <a:schemeClr val="tx1">
                    <a:lumMod val="95000"/>
                    <a:lumOff val="5000"/>
                  </a:schemeClr>
                </a:solidFill>
                <a:latin typeface="Times New Roman" panose="02020603050405020304" pitchFamily="18" charset="0"/>
                <a:cs typeface="Times New Roman" panose="02020603050405020304" pitchFamily="18" charset="0"/>
              </a:rPr>
              <a:t>Функционирование семьи подчиняется двум основным взаимодополняющим законам </a:t>
            </a:r>
          </a:p>
          <a:p>
            <a:pPr marL="0" indent="0" algn="just">
              <a:lnSpc>
                <a:spcPct val="100000"/>
              </a:lnSpc>
              <a:spcBef>
                <a:spcPts val="0"/>
              </a:spcBef>
              <a:buNone/>
            </a:pPr>
            <a:r>
              <a:rPr lang="ru-RU"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4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гомеостаза</a:t>
            </a:r>
            <a:r>
              <a:rPr lang="ru-RU" sz="4800" dirty="0">
                <a:solidFill>
                  <a:schemeClr val="tx1">
                    <a:lumMod val="95000"/>
                    <a:lumOff val="5000"/>
                  </a:schemeClr>
                </a:solidFill>
                <a:latin typeface="Times New Roman" panose="02020603050405020304" pitchFamily="18" charset="0"/>
                <a:cs typeface="Times New Roman" panose="02020603050405020304" pitchFamily="18" charset="0"/>
              </a:rPr>
              <a:t> (направленности на сохранение постоянства и стабильности) </a:t>
            </a:r>
            <a:endParaRPr lang="ru-RU" sz="48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sz="4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4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развития </a:t>
            </a:r>
            <a:endParaRPr lang="ru-R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Нижний колонтитул 1">
            <a:extLst>
              <a:ext uri="{FF2B5EF4-FFF2-40B4-BE49-F238E27FC236}">
                <a16:creationId xmlns:a16="http://schemas.microsoft.com/office/drawing/2014/main" id="{74C6986B-0996-43A9-84EB-9C94CF9B90BF}"/>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435927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1" y="365126"/>
            <a:ext cx="11573301" cy="617514"/>
          </a:xfrm>
        </p:spPr>
        <p:txBody>
          <a:bodyPr>
            <a:noAutofit/>
          </a:bodyPr>
          <a:lstStyle/>
          <a:p>
            <a:pPr algn="just">
              <a:lnSpc>
                <a:spcPct val="100000"/>
              </a:lnSpc>
            </a:pPr>
            <a:br>
              <a:rPr lang="ru-RU" sz="3600"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Стадия 5.</a:t>
            </a:r>
            <a:r>
              <a:rPr lang="ru-RU" sz="3600" dirty="0">
                <a:latin typeface="Times New Roman" panose="02020603050405020304" pitchFamily="18" charset="0"/>
                <a:cs typeface="Times New Roman" panose="02020603050405020304" pitchFamily="18" charset="0"/>
              </a:rPr>
              <a:t> Период отделения детей, приобретающих взрослый статус (семья со взрослыми детьми).</a:t>
            </a:r>
          </a:p>
        </p:txBody>
      </p:sp>
      <p:sp>
        <p:nvSpPr>
          <p:cNvPr id="3" name="Объект 2"/>
          <p:cNvSpPr>
            <a:spLocks noGrp="1"/>
          </p:cNvSpPr>
          <p:nvPr>
            <p:ph idx="1"/>
          </p:nvPr>
        </p:nvSpPr>
        <p:spPr>
          <a:xfrm>
            <a:off x="232011" y="1596788"/>
            <a:ext cx="11791667" cy="5131557"/>
          </a:xfrm>
        </p:spPr>
        <p:txBody>
          <a:bodyPr>
            <a:noAutofit/>
          </a:bodyPr>
          <a:lstStyle/>
          <a:p>
            <a:pPr marL="0" indent="0" algn="just">
              <a:lnSpc>
                <a:spcPct val="120000"/>
              </a:lnSpc>
              <a:spcBef>
                <a:spcPts val="0"/>
              </a:spcBef>
            </a:pPr>
            <a:r>
              <a:rPr lang="ru-RU" sz="2600" b="1" i="1" dirty="0">
                <a:solidFill>
                  <a:schemeClr val="tx1">
                    <a:lumMod val="95000"/>
                    <a:lumOff val="5000"/>
                  </a:schemeClr>
                </a:solidFill>
                <a:latin typeface="Times New Roman" panose="02020603050405020304" pitchFamily="18" charset="0"/>
                <a:cs typeface="Times New Roman" panose="02020603050405020304" pitchFamily="18" charset="0"/>
              </a:rPr>
              <a:t>Цель:</a:t>
            </a:r>
            <a:r>
              <a:rPr lang="ru-RU" sz="2600" b="1" dirty="0">
                <a:solidFill>
                  <a:schemeClr val="tx1">
                    <a:lumMod val="95000"/>
                    <a:lumOff val="5000"/>
                  </a:schemeClr>
                </a:solidFill>
                <a:latin typeface="Times New Roman" panose="02020603050405020304" pitchFamily="18" charset="0"/>
                <a:cs typeface="Times New Roman" panose="02020603050405020304" pitchFamily="18" charset="0"/>
              </a:rPr>
              <a:t> формирование гибкой семейной системы с открытыми границами.</a:t>
            </a:r>
          </a:p>
          <a:p>
            <a:pPr marL="0" indent="0" algn="just">
              <a:lnSpc>
                <a:spcPct val="120000"/>
              </a:lnSpc>
              <a:spcBef>
                <a:spcPts val="0"/>
              </a:spcBef>
              <a:buNone/>
            </a:pPr>
            <a:r>
              <a:rPr lang="ru-RU" sz="2600" b="1" i="1" dirty="0">
                <a:solidFill>
                  <a:schemeClr val="tx1">
                    <a:lumMod val="95000"/>
                    <a:lumOff val="5000"/>
                  </a:schemeClr>
                </a:solidFill>
                <a:latin typeface="Times New Roman" panose="02020603050405020304" pitchFamily="18" charset="0"/>
                <a:cs typeface="Times New Roman" panose="02020603050405020304" pitchFamily="18" charset="0"/>
              </a:rPr>
              <a:t>Задачи:</a:t>
            </a:r>
            <a:endParaRPr lang="ru-RU" sz="2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20000"/>
              </a:lnSpc>
              <a:spcBef>
                <a:spcPts val="0"/>
              </a:spcBef>
            </a:pPr>
            <a:r>
              <a:rPr lang="ru-RU" sz="2600" dirty="0">
                <a:solidFill>
                  <a:schemeClr val="tx1">
                    <a:lumMod val="95000"/>
                    <a:lumOff val="5000"/>
                  </a:schemeClr>
                </a:solidFill>
                <a:latin typeface="Times New Roman" panose="02020603050405020304" pitchFamily="18" charset="0"/>
                <a:cs typeface="Times New Roman" panose="02020603050405020304" pitchFamily="18" charset="0"/>
              </a:rPr>
              <a:t>реконструкция семейной системы как диады;</a:t>
            </a:r>
          </a:p>
          <a:p>
            <a:pPr marL="0" indent="0" algn="just">
              <a:lnSpc>
                <a:spcPct val="120000"/>
              </a:lnSpc>
              <a:spcBef>
                <a:spcPts val="0"/>
              </a:spcBef>
            </a:pPr>
            <a:r>
              <a:rPr lang="ru-RU" sz="2600" dirty="0">
                <a:solidFill>
                  <a:schemeClr val="tx1">
                    <a:lumMod val="95000"/>
                    <a:lumOff val="5000"/>
                  </a:schemeClr>
                </a:solidFill>
                <a:latin typeface="Times New Roman" panose="02020603050405020304" pitchFamily="18" charset="0"/>
                <a:cs typeface="Times New Roman" panose="02020603050405020304" pitchFamily="18" charset="0"/>
              </a:rPr>
              <a:t>формирование новой системы отношений между родителями и детьми по типу «взрослый-взрослый»;</a:t>
            </a:r>
          </a:p>
          <a:p>
            <a:pPr marL="0" indent="0" algn="just">
              <a:lnSpc>
                <a:spcPct val="120000"/>
              </a:lnSpc>
              <a:spcBef>
                <a:spcPts val="0"/>
              </a:spcBef>
            </a:pPr>
            <a:r>
              <a:rPr lang="ru-RU" sz="2600" dirty="0">
                <a:solidFill>
                  <a:schemeClr val="tx1">
                    <a:lumMod val="95000"/>
                    <a:lumOff val="5000"/>
                  </a:schemeClr>
                </a:solidFill>
                <a:latin typeface="Times New Roman" panose="02020603050405020304" pitchFamily="18" charset="0"/>
                <a:cs typeface="Times New Roman" panose="02020603050405020304" pitchFamily="18" charset="0"/>
              </a:rPr>
              <a:t>включение в семейную систему новых членов (жены сына или мужа дочери, внуков);</a:t>
            </a:r>
          </a:p>
          <a:p>
            <a:pPr marL="0" indent="0" algn="just">
              <a:lnSpc>
                <a:spcPct val="120000"/>
              </a:lnSpc>
              <a:spcBef>
                <a:spcPts val="0"/>
              </a:spcBef>
            </a:pPr>
            <a:r>
              <a:rPr lang="ru-RU" sz="2600" dirty="0">
                <a:solidFill>
                  <a:schemeClr val="tx1">
                    <a:lumMod val="95000"/>
                    <a:lumOff val="5000"/>
                  </a:schemeClr>
                </a:solidFill>
                <a:latin typeface="Times New Roman" panose="02020603050405020304" pitchFamily="18" charset="0"/>
                <a:cs typeface="Times New Roman" panose="02020603050405020304" pitchFamily="18" charset="0"/>
              </a:rPr>
              <a:t>освоение новых семейных ролей - бабушки и дедушки;</a:t>
            </a:r>
          </a:p>
          <a:p>
            <a:pPr marL="0" indent="0" algn="just">
              <a:lnSpc>
                <a:spcPct val="120000"/>
              </a:lnSpc>
              <a:spcBef>
                <a:spcPts val="0"/>
              </a:spcBef>
            </a:pPr>
            <a:r>
              <a:rPr lang="ru-RU" sz="2600" dirty="0">
                <a:solidFill>
                  <a:schemeClr val="tx1">
                    <a:lumMod val="95000"/>
                    <a:lumOff val="5000"/>
                  </a:schemeClr>
                </a:solidFill>
                <a:latin typeface="Times New Roman" panose="02020603050405020304" pitchFamily="18" charset="0"/>
                <a:cs typeface="Times New Roman" panose="02020603050405020304" pitchFamily="18" charset="0"/>
              </a:rPr>
              <a:t>повышенная забота о старшем поколении, принятие недееспособности и возможной смерти родителей.</a:t>
            </a:r>
          </a:p>
        </p:txBody>
      </p:sp>
      <p:sp>
        <p:nvSpPr>
          <p:cNvPr id="4" name="Нижний колонтитул 3">
            <a:extLst>
              <a:ext uri="{FF2B5EF4-FFF2-40B4-BE49-F238E27FC236}">
                <a16:creationId xmlns:a16="http://schemas.microsoft.com/office/drawing/2014/main" id="{DA813842-D64F-419D-AA62-7910D8F29699}"/>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65945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0403" y="300251"/>
            <a:ext cx="11635854" cy="5726587"/>
          </a:xfrm>
        </p:spPr>
        <p:txBody>
          <a:bodyPr>
            <a:noAutofit/>
          </a:bodyPr>
          <a:lstStyle/>
          <a:p>
            <a:pPr marL="0" indent="0" algn="just">
              <a:lnSpc>
                <a:spcPct val="100000"/>
              </a:lnSpc>
              <a:spcBef>
                <a:spcPts val="0"/>
              </a:spcBef>
              <a:buNone/>
            </a:pPr>
            <a:r>
              <a:rPr lang="ru-RU" sz="3200" dirty="0">
                <a:latin typeface="Times New Roman" panose="02020603050405020304" pitchFamily="18" charset="0"/>
                <a:cs typeface="Times New Roman" panose="02020603050405020304" pitchFamily="18" charset="0"/>
              </a:rPr>
              <a:t>Данная стадия жизненного цикла семьи характеризуется завершением выполнения воспитательной функции, отделением взрослых детей и необходимостью новой перестройки семейной системы, где на первый план вновь спустя много лет выступают собственно супружеские отношения. Перед супругами, как и в начале жизненного цикла, возникает задача построения отношений в рамках диады. Доминирование родительского плана отношений на протяжении предшествующих стадий при отделении взрослых детей нередко приводит к возникновению чувства утраты смысла жизни, обесцениванию семьи и охлаждению супружеских отношений (утрачена общая цель -воспитание детей).</a:t>
            </a:r>
          </a:p>
        </p:txBody>
      </p:sp>
      <p:sp>
        <p:nvSpPr>
          <p:cNvPr id="2" name="Нижний колонтитул 1">
            <a:extLst>
              <a:ext uri="{FF2B5EF4-FFF2-40B4-BE49-F238E27FC236}">
                <a16:creationId xmlns:a16="http://schemas.microsoft.com/office/drawing/2014/main" id="{32B961DA-9B58-47BD-B791-3EA1FA69DA4C}"/>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508936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94" y="365125"/>
            <a:ext cx="11532358" cy="1325563"/>
          </a:xfrm>
        </p:spPr>
        <p:txBody>
          <a:bodyPr>
            <a:normAutofit fontScale="90000"/>
          </a:bodyPr>
          <a:lstStyle/>
          <a:p>
            <a:pPr>
              <a:lnSpc>
                <a:spcPct val="100000"/>
              </a:lnSpc>
            </a:pPr>
            <a:r>
              <a:rPr lang="ru-RU" b="1" dirty="0">
                <a:latin typeface="Times New Roman" panose="02020603050405020304" pitchFamily="18" charset="0"/>
                <a:cs typeface="Times New Roman" panose="02020603050405020304" pitchFamily="18" charset="0"/>
              </a:rPr>
              <a:t>Стадия 6. </a:t>
            </a:r>
            <a:r>
              <a:rPr lang="ru-RU" dirty="0">
                <a:latin typeface="Times New Roman" panose="02020603050405020304" pitchFamily="18" charset="0"/>
                <a:cs typeface="Times New Roman" panose="02020603050405020304" pitchFamily="18" charset="0"/>
              </a:rPr>
              <a:t>Семья после отделения детей (стадия пожилого возраста и старости).</a:t>
            </a:r>
            <a:br>
              <a:rPr lang="ru-RU" dirty="0"/>
            </a:br>
            <a:endParaRPr lang="ru-RU" dirty="0"/>
          </a:p>
        </p:txBody>
      </p:sp>
      <p:sp>
        <p:nvSpPr>
          <p:cNvPr id="3" name="Объект 2"/>
          <p:cNvSpPr>
            <a:spLocks noGrp="1"/>
          </p:cNvSpPr>
          <p:nvPr>
            <p:ph idx="1"/>
          </p:nvPr>
        </p:nvSpPr>
        <p:spPr>
          <a:xfrm>
            <a:off x="341193" y="1825625"/>
            <a:ext cx="11368585" cy="4351338"/>
          </a:xfrm>
        </p:spPr>
        <p:txBody>
          <a:bodyPr>
            <a:normAutofit/>
          </a:bodyPr>
          <a:lstStyle/>
          <a:p>
            <a:pPr marL="0" indent="0" algn="just">
              <a:lnSpc>
                <a:spcPct val="100000"/>
              </a:lnSpc>
              <a:spcBef>
                <a:spcPts val="0"/>
              </a:spcBef>
              <a:buNone/>
            </a:pPr>
            <a:r>
              <a:rPr lang="ru-RU" sz="3200" dirty="0">
                <a:latin typeface="Times New Roman" panose="02020603050405020304" pitchFamily="18" charset="0"/>
                <a:cs typeface="Times New Roman" panose="02020603050405020304" pitchFamily="18" charset="0"/>
              </a:rPr>
              <a:t>Специфику последней, шестой стадии жизненного цикла семьи определяет вхождение супругов (либо одного из них, если разница в возрасте достаточно велика) в завершающий период онтогенетического развития - период старения и старости. </a:t>
            </a:r>
          </a:p>
          <a:p>
            <a:pPr marL="0" indent="0" algn="just">
              <a:lnSpc>
                <a:spcPct val="100000"/>
              </a:lnSpc>
              <a:spcBef>
                <a:spcPts val="0"/>
              </a:spcBef>
            </a:pPr>
            <a:endParaRPr lang="ru-RU" sz="3200" b="1" i="1" dirty="0">
              <a:latin typeface="Times New Roman" panose="02020603050405020304" pitchFamily="18" charset="0"/>
              <a:cs typeface="Times New Roman" panose="02020603050405020304" pitchFamily="18" charset="0"/>
            </a:endParaRPr>
          </a:p>
          <a:p>
            <a:pPr marL="0" indent="0" algn="just">
              <a:lnSpc>
                <a:spcPct val="100000"/>
              </a:lnSpc>
              <a:spcBef>
                <a:spcPts val="0"/>
              </a:spcBef>
            </a:pPr>
            <a:r>
              <a:rPr lang="ru-RU" sz="3200" b="1" i="1" dirty="0">
                <a:latin typeface="Times New Roman" panose="02020603050405020304" pitchFamily="18" charset="0"/>
                <a:cs typeface="Times New Roman" panose="02020603050405020304" pitchFamily="18" charset="0"/>
              </a:rPr>
              <a:t>Цель:</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перестройка системы отношений поколений в рамках расширенной семьи с учетом реалий возрастных изменений.</a:t>
            </a:r>
          </a:p>
        </p:txBody>
      </p:sp>
      <p:sp>
        <p:nvSpPr>
          <p:cNvPr id="4" name="Нижний колонтитул 3">
            <a:extLst>
              <a:ext uri="{FF2B5EF4-FFF2-40B4-BE49-F238E27FC236}">
                <a16:creationId xmlns:a16="http://schemas.microsoft.com/office/drawing/2014/main" id="{935D7578-9D4F-4FCC-AE9E-40442A7D162F}"/>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12509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8363" y="409432"/>
            <a:ext cx="11737075" cy="6318913"/>
          </a:xfrm>
        </p:spPr>
        <p:txBody>
          <a:bodyPr>
            <a:normAutofit fontScale="92500" lnSpcReduction="10000"/>
          </a:bodyPr>
          <a:lstStyle/>
          <a:p>
            <a:pPr marL="0" indent="0" algn="just">
              <a:lnSpc>
                <a:spcPct val="120000"/>
              </a:lnSpc>
              <a:spcBef>
                <a:spcPts val="0"/>
              </a:spcBef>
              <a:buNone/>
            </a:pPr>
            <a:r>
              <a:rPr lang="ru-RU" sz="3000" b="1" i="1" dirty="0">
                <a:latin typeface="Times New Roman" panose="02020603050405020304" pitchFamily="18" charset="0"/>
                <a:cs typeface="Times New Roman" panose="02020603050405020304" pitchFamily="18" charset="0"/>
              </a:rPr>
              <a:t>Задачи:</a:t>
            </a:r>
            <a:endParaRPr lang="ru-RU" sz="30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сохранение прежних индивидуальных интересов, видов активности и форм взаимодействия и функционирования в супружеских парах вопреки физиологическому старению и утрате физических сил и возможностей;</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изучение новых возможностей выполнения социальных и семейных ролей (бабушки и дедушки);</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поддержка центральной роли среднего поколения;</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приобретение мудрости и опыта старости в разумном функционировании;</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переживание утраты супруга, близких людей, друзей, ровесников;</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построение модели жизнедеятельности после утраты супруга;</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«пересмотр» итогов жизни, принятие неизбежности собственной</a:t>
            </a:r>
          </a:p>
          <a:p>
            <a:pPr marL="0" indent="0" algn="just">
              <a:lnSpc>
                <a:spcPct val="120000"/>
              </a:lnSpc>
              <a:spcBef>
                <a:spcPts val="0"/>
              </a:spcBef>
            </a:pPr>
            <a:r>
              <a:rPr lang="ru-RU" sz="3000" dirty="0">
                <a:latin typeface="Times New Roman" panose="02020603050405020304" pitchFamily="18" charset="0"/>
                <a:cs typeface="Times New Roman" panose="02020603050405020304" pitchFamily="18" charset="0"/>
              </a:rPr>
              <a:t>смерти, решение проблемы личностной интеграции перед угрозой распада.</a:t>
            </a:r>
          </a:p>
          <a:p>
            <a:endParaRPr lang="ru-RU" dirty="0"/>
          </a:p>
        </p:txBody>
      </p:sp>
      <p:sp>
        <p:nvSpPr>
          <p:cNvPr id="2" name="Нижний колонтитул 1">
            <a:extLst>
              <a:ext uri="{FF2B5EF4-FFF2-40B4-BE49-F238E27FC236}">
                <a16:creationId xmlns:a16="http://schemas.microsoft.com/office/drawing/2014/main" id="{01275D90-EB08-401A-AA69-CC7597AD860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63611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7672"/>
            <a:ext cx="10515600" cy="5699291"/>
          </a:xfrm>
        </p:spPr>
        <p:txBody>
          <a:bodyPr/>
          <a:lstStyle/>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 Женщины гораздо успешнее и быстрее адаптируются к положению пенсионера. Они обычно сохраняют в семье свой прежний статус «хозяйки дома - домоправительницы», ответственной за бюджет семьи, организатора ее досуга. Роль мужа в семье достаточно часто ограничивается ролью «кормильца». В случае прекращения трудовой деятельности он утрачивает эту роль и нередко даже ощущает свою </a:t>
            </a:r>
            <a:r>
              <a:rPr lang="ru-RU" dirty="0" err="1">
                <a:latin typeface="Times New Roman" panose="02020603050405020304" pitchFamily="18" charset="0"/>
                <a:cs typeface="Times New Roman" panose="02020603050405020304" pitchFamily="18" charset="0"/>
              </a:rPr>
              <a:t>невостребованность</a:t>
            </a:r>
            <a:r>
              <a:rPr lang="ru-RU" dirty="0">
                <a:latin typeface="Times New Roman" panose="02020603050405020304" pitchFamily="18" charset="0"/>
                <a:cs typeface="Times New Roman" panose="02020603050405020304" pitchFamily="18" charset="0"/>
              </a:rPr>
              <a:t> в семье, поскольку в связи с выходом на пенсию вклад каждого из супругов в семейный бюджет уравнивается.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209" y="4121623"/>
            <a:ext cx="5709313" cy="2567237"/>
          </a:xfrm>
          <a:prstGeom prst="rect">
            <a:avLst/>
          </a:prstGeom>
        </p:spPr>
      </p:pic>
      <p:sp>
        <p:nvSpPr>
          <p:cNvPr id="2" name="Нижний колонтитул 1">
            <a:extLst>
              <a:ext uri="{FF2B5EF4-FFF2-40B4-BE49-F238E27FC236}">
                <a16:creationId xmlns:a16="http://schemas.microsoft.com/office/drawing/2014/main" id="{890182A6-7393-4457-901C-695B3A7753DE}"/>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66415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181" y="327546"/>
            <a:ext cx="11723427" cy="5849417"/>
          </a:xfrm>
        </p:spPr>
        <p:txBody>
          <a:bodyPr>
            <a:noAutofit/>
          </a:bodyPr>
          <a:lstStyle/>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Особенно важную роль на этой стадии жизненного цикла семьи начинает играть ее среднее поколение, от которого зависят эмоциональная поддержка и уход за больными и нуждающимися в помощи пожилыми родителями.</a:t>
            </a:r>
          </a:p>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 В.А. Альперович [1977] выделяет три типа отношений между пожилыми супругами: </a:t>
            </a:r>
          </a:p>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сосуществователи</a:t>
            </a:r>
            <a:r>
              <a:rPr lang="ru-RU" dirty="0">
                <a:latin typeface="Times New Roman" panose="02020603050405020304" pitchFamily="18" charset="0"/>
                <a:cs typeface="Times New Roman" panose="02020603050405020304" pitchFamily="18" charset="0"/>
              </a:rPr>
              <a:t>»;</a:t>
            </a:r>
          </a:p>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«партнеры»; </a:t>
            </a:r>
          </a:p>
          <a:p>
            <a:pPr marL="0" indent="0" algn="just">
              <a:lnSpc>
                <a:spcPct val="100000"/>
              </a:lnSpc>
              <a:spcBef>
                <a:spcPts val="0"/>
              </a:spcBef>
            </a:pPr>
            <a:r>
              <a:rPr lang="ru-RU" dirty="0">
                <a:latin typeface="Times New Roman" panose="02020603050405020304" pitchFamily="18" charset="0"/>
                <a:cs typeface="Times New Roman" panose="02020603050405020304" pitchFamily="18" charset="0"/>
              </a:rPr>
              <a:t>«влюбленные друзья». </a:t>
            </a:r>
          </a:p>
          <a:p>
            <a:pPr marL="0" indent="0" algn="just">
              <a:lnSpc>
                <a:spcPct val="100000"/>
              </a:lnSpc>
              <a:spcBef>
                <a:spcPts val="0"/>
              </a:spcBef>
              <a:buNone/>
            </a:pPr>
            <a:r>
              <a:rPr lang="ru-RU" dirty="0">
                <a:latin typeface="Times New Roman" panose="02020603050405020304" pitchFamily="18" charset="0"/>
                <a:cs typeface="Times New Roman" panose="02020603050405020304" pitchFamily="18" charset="0"/>
              </a:rPr>
              <a:t>Указанные типы отношений различаются по эмоциональной близости и взаимопониманию партнеров, распределению прав и обязанностей, общности деятельности, интересов и ценностей, эмоциональной включенности в семейные отношения.</a:t>
            </a:r>
          </a:p>
        </p:txBody>
      </p:sp>
      <p:sp>
        <p:nvSpPr>
          <p:cNvPr id="2" name="Нижний колонтитул 1">
            <a:extLst>
              <a:ext uri="{FF2B5EF4-FFF2-40B4-BE49-F238E27FC236}">
                <a16:creationId xmlns:a16="http://schemas.microsoft.com/office/drawing/2014/main" id="{07A5CDA7-881E-495E-A782-0E6E5FDDB637}"/>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94052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193" y="450376"/>
            <a:ext cx="11245755" cy="5726587"/>
          </a:xfrm>
        </p:spPr>
        <p:txBody>
          <a:bodyPr>
            <a:normAutofit/>
          </a:bodyPr>
          <a:lstStyle/>
          <a:p>
            <a:pPr marL="0" indent="0" algn="just">
              <a:lnSpc>
                <a:spcPct val="100000"/>
              </a:lnSpc>
              <a:spcBef>
                <a:spcPts val="0"/>
              </a:spcBef>
              <a:buNone/>
            </a:pPr>
            <a:r>
              <a:rPr lang="ru-RU" sz="3600" dirty="0">
                <a:latin typeface="Times New Roman" panose="02020603050405020304" pitchFamily="18" charset="0"/>
                <a:cs typeface="Times New Roman" panose="02020603050405020304" pitchFamily="18" charset="0"/>
              </a:rPr>
              <a:t>Еще одна проблема, специфическая для данной стадии, - это вдовство и формирование новой модели жизнедеятельности после утраты супруга.</a:t>
            </a:r>
          </a:p>
        </p:txBody>
      </p:sp>
      <p:pic>
        <p:nvPicPr>
          <p:cNvPr id="4" name="Рисунок 3"/>
          <p:cNvPicPr>
            <a:picLocks noChangeAspect="1"/>
          </p:cNvPicPr>
          <p:nvPr/>
        </p:nvPicPr>
        <p:blipFill>
          <a:blip r:embed="rId2"/>
          <a:stretch>
            <a:fillRect/>
          </a:stretch>
        </p:blipFill>
        <p:spPr>
          <a:xfrm>
            <a:off x="4926841" y="2742347"/>
            <a:ext cx="6855725" cy="3856345"/>
          </a:xfrm>
          <a:prstGeom prst="rect">
            <a:avLst/>
          </a:prstGeom>
        </p:spPr>
      </p:pic>
      <p:sp>
        <p:nvSpPr>
          <p:cNvPr id="2" name="Нижний колонтитул 1">
            <a:extLst>
              <a:ext uri="{FF2B5EF4-FFF2-40B4-BE49-F238E27FC236}">
                <a16:creationId xmlns:a16="http://schemas.microsoft.com/office/drawing/2014/main" id="{997FCC22-8B38-4482-94E7-D7C581A0D228}"/>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99650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9460" y="177422"/>
            <a:ext cx="11745036" cy="5767530"/>
          </a:xfrm>
        </p:spPr>
        <p:txBody>
          <a:bodyPr>
            <a:normAutofit/>
          </a:bodyPr>
          <a:lstStyle/>
          <a:p>
            <a:pPr marL="0" indent="0" algn="just">
              <a:lnSpc>
                <a:spcPct val="100000"/>
              </a:lnSpc>
              <a:spcBef>
                <a:spcPts val="0"/>
              </a:spcBef>
              <a:buNone/>
            </a:pPr>
            <a:r>
              <a:rPr lang="ru-RU" dirty="0">
                <a:latin typeface="Times New Roman" panose="02020603050405020304" pitchFamily="18" charset="0"/>
                <a:cs typeface="Times New Roman" panose="02020603050405020304" pitchFamily="18" charset="0"/>
              </a:rPr>
              <a:t>Переход со стадии на стадию жизненного цикла семьи представляет собой нормативные кризисы в развитии семейной системы, т.е. кризисы, переживаемые каждой семьей, содержание которых - в разрешении противоречий между новыми задачами, встающими перед семьей, и характером взаимодействия и общения между членами семьи. Трудности, испытываемые большинством семей в момент изменения их функций и структуры, считаются нормативными стрессорами. Каждый переход ставит перед семьей новые цели и задачи и требует структурно-функциональной перестройки, включая изменение в иерархии функций семьи, решение вопроса о главенстве и лидерстве и распределение ролей.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099" y="4503761"/>
            <a:ext cx="4176213" cy="2210938"/>
          </a:xfrm>
          <a:prstGeom prst="rect">
            <a:avLst/>
          </a:prstGeom>
        </p:spPr>
      </p:pic>
      <p:sp>
        <p:nvSpPr>
          <p:cNvPr id="2" name="Нижний колонтитул 1">
            <a:extLst>
              <a:ext uri="{FF2B5EF4-FFF2-40B4-BE49-F238E27FC236}">
                <a16:creationId xmlns:a16="http://schemas.microsoft.com/office/drawing/2014/main" id="{1A779276-3401-4E61-A0D6-FE8F163E04D9}"/>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76092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lnSpc>
                <a:spcPct val="100000"/>
              </a:lnSpc>
              <a:spcBef>
                <a:spcPts val="0"/>
              </a:spcBef>
              <a:buNone/>
            </a:pPr>
            <a:r>
              <a:rPr lang="ru-RU" sz="4800" i="1" dirty="0">
                <a:latin typeface="Times New Roman" panose="02020603050405020304" pitchFamily="18" charset="0"/>
                <a:cs typeface="Times New Roman" panose="02020603050405020304" pitchFamily="18" charset="0"/>
              </a:rPr>
              <a:t>Благодарю за внимание!</a:t>
            </a:r>
          </a:p>
        </p:txBody>
      </p:sp>
      <p:sp>
        <p:nvSpPr>
          <p:cNvPr id="2" name="Нижний колонтитул 1">
            <a:extLst>
              <a:ext uri="{FF2B5EF4-FFF2-40B4-BE49-F238E27FC236}">
                <a16:creationId xmlns:a16="http://schemas.microsoft.com/office/drawing/2014/main" id="{F780DE5C-414A-476F-81CD-0C9835496A87}"/>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353868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899" y="395785"/>
            <a:ext cx="11503925" cy="5808473"/>
          </a:xfrm>
        </p:spPr>
        <p:txBody>
          <a:bodyPr>
            <a:normAutofit/>
          </a:bodyPr>
          <a:lstStyle/>
          <a:p>
            <a:pPr marL="0" indent="0" algn="just">
              <a:lnSpc>
                <a:spcPct val="100000"/>
              </a:lnSpc>
              <a:spcBef>
                <a:spcPts val="0"/>
              </a:spcBef>
              <a:buNone/>
            </a:pPr>
            <a:r>
              <a:rPr lang="ru-RU" sz="4000" dirty="0">
                <a:latin typeface="Times New Roman" panose="02020603050405020304" pitchFamily="18" charset="0"/>
                <a:cs typeface="Times New Roman" panose="02020603050405020304" pitchFamily="18" charset="0"/>
              </a:rPr>
              <a:t>Закон развития означает, что семья, как и любая система, может быть охарактеризована в историческом аспекте в терминах генезиса, развития и ликвидации (прекращения существования). Поэтому можно говорить о жизненном цикле семьи и определенной периодичности и последовательности стадий ее трансформации от возникновения до прекращения жизнедеятельности. </a:t>
            </a:r>
          </a:p>
        </p:txBody>
      </p:sp>
      <p:sp>
        <p:nvSpPr>
          <p:cNvPr id="2" name="Нижний колонтитул 1">
            <a:extLst>
              <a:ext uri="{FF2B5EF4-FFF2-40B4-BE49-F238E27FC236}">
                <a16:creationId xmlns:a16="http://schemas.microsoft.com/office/drawing/2014/main" id="{BEC35AC2-E99A-4CD3-B2D2-87A04067EF3D}"/>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79967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6603" y="559558"/>
            <a:ext cx="11614245" cy="6045958"/>
          </a:xfrm>
        </p:spPr>
        <p:txBody>
          <a:bodyPr>
            <a:noAutofit/>
          </a:bodyPr>
          <a:lstStyle/>
          <a:p>
            <a:pPr marL="0" indent="0" algn="just">
              <a:lnSpc>
                <a:spcPct val="100000"/>
              </a:lnSpc>
              <a:spcBef>
                <a:spcPts val="0"/>
              </a:spcBef>
            </a:pPr>
            <a:r>
              <a:rPr lang="en-US" sz="4300" dirty="0">
                <a:latin typeface="Times New Roman" panose="02020603050405020304" pitchFamily="18" charset="0"/>
                <a:cs typeface="Times New Roman" panose="02020603050405020304" pitchFamily="18" charset="0"/>
              </a:rPr>
              <a:t> </a:t>
            </a:r>
            <a:r>
              <a:rPr lang="ru-RU" sz="4300" dirty="0">
                <a:latin typeface="Times New Roman" panose="02020603050405020304" pitchFamily="18" charset="0"/>
                <a:cs typeface="Times New Roman" panose="02020603050405020304" pitchFamily="18" charset="0"/>
              </a:rPr>
              <a:t>Термин «цикл развития семьи» был впервые использован Э. </a:t>
            </a:r>
            <a:r>
              <a:rPr lang="ru-RU" sz="4300" dirty="0" err="1">
                <a:latin typeface="Times New Roman" panose="02020603050405020304" pitchFamily="18" charset="0"/>
                <a:cs typeface="Times New Roman" panose="02020603050405020304" pitchFamily="18" charset="0"/>
              </a:rPr>
              <a:t>Дювалль</a:t>
            </a:r>
            <a:r>
              <a:rPr lang="ru-RU" sz="4300" dirty="0">
                <a:latin typeface="Times New Roman" panose="02020603050405020304" pitchFamily="18" charset="0"/>
                <a:cs typeface="Times New Roman" panose="02020603050405020304" pitchFamily="18" charset="0"/>
              </a:rPr>
              <a:t> и Р. Хиллом в 1948 г. Рассмотрение динамики развития семьи основывалось на идее Э. Эриксона о специфичности задач, решаемых личностью на каждом этапе развития семьи. Каждой стадии ее жизненного цикла соответствуют специфические задачи развития.</a:t>
            </a:r>
          </a:p>
        </p:txBody>
      </p:sp>
      <p:sp>
        <p:nvSpPr>
          <p:cNvPr id="2" name="Нижний колонтитул 1">
            <a:extLst>
              <a:ext uri="{FF2B5EF4-FFF2-40B4-BE49-F238E27FC236}">
                <a16:creationId xmlns:a16="http://schemas.microsoft.com/office/drawing/2014/main" id="{8FB8A8A3-DFC1-4D7C-885E-ADC8D98BF4CA}"/>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359453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6" y="491319"/>
            <a:ext cx="11464120" cy="5685644"/>
          </a:xfrm>
        </p:spPr>
        <p:txBody>
          <a:bodyPr>
            <a:normAutofit/>
          </a:bodyPr>
          <a:lstStyle/>
          <a:p>
            <a:pPr marL="0" indent="0" algn="just">
              <a:lnSpc>
                <a:spcPct val="100000"/>
              </a:lnSpc>
              <a:spcBef>
                <a:spcPts val="0"/>
              </a:spcBef>
              <a:buNone/>
            </a:pPr>
            <a:r>
              <a:rPr lang="ru-RU" sz="4800" dirty="0">
                <a:latin typeface="Times New Roman" panose="02020603050405020304" pitchFamily="18" charset="0"/>
                <a:cs typeface="Times New Roman" panose="02020603050405020304" pitchFamily="18" charset="0"/>
              </a:rPr>
              <a:t>Жизненный цикл развития семьи определяется объективными событиями (рождение, смерть) и осуществляется в контексте возрастных изменений всех членов 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071" y="3507474"/>
            <a:ext cx="6227929" cy="3350525"/>
          </a:xfrm>
          <a:prstGeom prst="rect">
            <a:avLst/>
          </a:prstGeom>
        </p:spPr>
      </p:pic>
      <p:sp>
        <p:nvSpPr>
          <p:cNvPr id="2" name="Нижний колонтитул 1">
            <a:extLst>
              <a:ext uri="{FF2B5EF4-FFF2-40B4-BE49-F238E27FC236}">
                <a16:creationId xmlns:a16="http://schemas.microsoft.com/office/drawing/2014/main" id="{263194FB-98A8-4306-8504-966100E7864C}"/>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900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660" y="395785"/>
            <a:ext cx="11750722" cy="6059605"/>
          </a:xfrm>
        </p:spPr>
        <p:txBody>
          <a:bodyPr>
            <a:noAutofit/>
          </a:bodyPr>
          <a:lstStyle/>
          <a:p>
            <a:pPr marL="0" indent="0" algn="just">
              <a:lnSpc>
                <a:spcPct val="100000"/>
              </a:lnSpc>
              <a:spcBef>
                <a:spcPts val="0"/>
              </a:spcBef>
              <a:buNone/>
            </a:pPr>
            <a:r>
              <a:rPr lang="ru-RU" sz="4400" dirty="0">
                <a:latin typeface="Times New Roman" panose="02020603050405020304" pitchFamily="18" charset="0"/>
                <a:cs typeface="Times New Roman" panose="02020603050405020304" pitchFamily="18" charset="0"/>
              </a:rPr>
              <a:t>Возрастно-психологические изменения, касающиеся личности каждого члена семьи, коренным образом преобразуют жизнь последней: изменяются система потребностей и мотивов личности, способы ее поведения и деятельности, социальный статус членов семьи, а следовательно, стиль общения и характер функционирования семьи в целом.</a:t>
            </a:r>
          </a:p>
        </p:txBody>
      </p:sp>
      <p:sp>
        <p:nvSpPr>
          <p:cNvPr id="2" name="Нижний колонтитул 1">
            <a:extLst>
              <a:ext uri="{FF2B5EF4-FFF2-40B4-BE49-F238E27FC236}">
                <a16:creationId xmlns:a16="http://schemas.microsoft.com/office/drawing/2014/main" id="{EDE61550-4132-4F94-A1BF-7143EA44595D}"/>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72518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536" y="3794078"/>
            <a:ext cx="6073255" cy="2866030"/>
          </a:xfrm>
        </p:spPr>
      </p:pic>
      <p:sp>
        <p:nvSpPr>
          <p:cNvPr id="5" name="Прямоугольник 4"/>
          <p:cNvSpPr/>
          <p:nvPr/>
        </p:nvSpPr>
        <p:spPr>
          <a:xfrm>
            <a:off x="109182" y="245659"/>
            <a:ext cx="11832609" cy="3970318"/>
          </a:xfrm>
          <a:prstGeom prst="rect">
            <a:avLst/>
          </a:prstGeom>
        </p:spPr>
        <p:txBody>
          <a:bodyPr wrap="square">
            <a:spAutoFit/>
          </a:bodyPr>
          <a:lstStyle/>
          <a:p>
            <a:pPr algn="just"/>
            <a:r>
              <a:rPr lang="ru-RU" sz="2800" b="1" i="0" dirty="0">
                <a:solidFill>
                  <a:srgbClr val="000000"/>
                </a:solidFill>
                <a:effectLst/>
                <a:latin typeface="Times New Roman" panose="02020603050405020304" pitchFamily="18" charset="0"/>
                <a:cs typeface="Times New Roman" panose="02020603050405020304" pitchFamily="18" charset="0"/>
              </a:rPr>
              <a:t>Первая</a:t>
            </a:r>
            <a:r>
              <a:rPr lang="ru-RU" sz="2800" b="0" i="0" dirty="0">
                <a:solidFill>
                  <a:srgbClr val="000000"/>
                </a:solidFill>
                <a:effectLst/>
                <a:latin typeface="Times New Roman" panose="02020603050405020304" pitchFamily="18" charset="0"/>
                <a:cs typeface="Times New Roman" panose="02020603050405020304" pitchFamily="18" charset="0"/>
              </a:rPr>
              <a:t> - возникновение семьи до рождения первого ребенка; </a:t>
            </a:r>
            <a:r>
              <a:rPr lang="ru-RU" sz="2800" b="1" i="0" dirty="0">
                <a:solidFill>
                  <a:srgbClr val="000000"/>
                </a:solidFill>
                <a:effectLst/>
                <a:latin typeface="Times New Roman" panose="02020603050405020304" pitchFamily="18" charset="0"/>
                <a:cs typeface="Times New Roman" panose="02020603050405020304" pitchFamily="18" charset="0"/>
              </a:rPr>
              <a:t>вторая</a:t>
            </a:r>
            <a:r>
              <a:rPr lang="ru-RU" sz="2800" b="0" i="0" dirty="0">
                <a:solidFill>
                  <a:srgbClr val="000000"/>
                </a:solidFill>
                <a:effectLst/>
                <a:latin typeface="Times New Roman" panose="02020603050405020304" pitchFamily="18" charset="0"/>
                <a:cs typeface="Times New Roman" panose="02020603050405020304" pitchFamily="18" charset="0"/>
              </a:rPr>
              <a:t> - рождение и воспитание детей - завершается началом трудовой деятельности хотя бы одного ребенка. </a:t>
            </a:r>
            <a:r>
              <a:rPr lang="ru-RU" sz="2800" b="1" i="0" dirty="0">
                <a:solidFill>
                  <a:srgbClr val="000000"/>
                </a:solidFill>
                <a:effectLst/>
                <a:latin typeface="Times New Roman" panose="02020603050405020304" pitchFamily="18" charset="0"/>
                <a:cs typeface="Times New Roman" panose="02020603050405020304" pitchFamily="18" charset="0"/>
              </a:rPr>
              <a:t>Третья стадия </a:t>
            </a:r>
            <a:r>
              <a:rPr lang="ru-RU" sz="2800" b="0" i="0" dirty="0">
                <a:solidFill>
                  <a:srgbClr val="000000"/>
                </a:solidFill>
                <a:effectLst/>
                <a:latin typeface="Times New Roman" panose="02020603050405020304" pitchFamily="18" charset="0"/>
                <a:cs typeface="Times New Roman" panose="02020603050405020304" pitchFamily="18" charset="0"/>
              </a:rPr>
              <a:t>связана с окончанием выполнения семьей воспитательной функции от начала трудовой деятельности хотя бы одного ребенка до момента, пока на попечении родителей не останется ни одного из детей. </a:t>
            </a:r>
            <a:r>
              <a:rPr lang="ru-RU" sz="2800" b="1" i="0" dirty="0">
                <a:solidFill>
                  <a:srgbClr val="000000"/>
                </a:solidFill>
                <a:effectLst/>
                <a:latin typeface="Times New Roman" panose="02020603050405020304" pitchFamily="18" charset="0"/>
                <a:cs typeface="Times New Roman" panose="02020603050405020304" pitchFamily="18" charset="0"/>
              </a:rPr>
              <a:t>На четвертой стадии </a:t>
            </a:r>
            <a:r>
              <a:rPr lang="ru-RU" sz="2800" b="0" i="0" dirty="0">
                <a:solidFill>
                  <a:srgbClr val="000000"/>
                </a:solidFill>
                <a:effectLst/>
                <a:latin typeface="Times New Roman" panose="02020603050405020304" pitchFamily="18" charset="0"/>
                <a:cs typeface="Times New Roman" panose="02020603050405020304" pitchFamily="18" charset="0"/>
              </a:rPr>
              <a:t>взрослые дети проживают вместе с родителями и хотя бы один из них не имеет собственной семьи. Наконец, на завершающей, </a:t>
            </a:r>
            <a:r>
              <a:rPr lang="ru-RU" sz="2800" b="1" i="0" dirty="0">
                <a:solidFill>
                  <a:srgbClr val="000000"/>
                </a:solidFill>
                <a:effectLst/>
                <a:latin typeface="Times New Roman" panose="02020603050405020304" pitchFamily="18" charset="0"/>
                <a:cs typeface="Times New Roman" panose="02020603050405020304" pitchFamily="18" charset="0"/>
              </a:rPr>
              <a:t>пятой стадии </a:t>
            </a:r>
            <a:r>
              <a:rPr lang="ru-RU" sz="2800" b="0" i="0" dirty="0">
                <a:solidFill>
                  <a:srgbClr val="000000"/>
                </a:solidFill>
                <a:effectLst/>
                <a:latin typeface="Times New Roman" panose="02020603050405020304" pitchFamily="18" charset="0"/>
                <a:cs typeface="Times New Roman" panose="02020603050405020304" pitchFamily="18" charset="0"/>
              </a:rPr>
              <a:t>супруги живут одни или с детьми, имеющими собственные семьи. </a:t>
            </a:r>
            <a:endParaRPr lang="ru-RU" sz="2800" dirty="0">
              <a:latin typeface="Times New Roman" panose="02020603050405020304" pitchFamily="18" charset="0"/>
              <a:cs typeface="Times New Roman" panose="02020603050405020304" pitchFamily="18" charset="0"/>
            </a:endParaRPr>
          </a:p>
        </p:txBody>
      </p:sp>
      <p:sp>
        <p:nvSpPr>
          <p:cNvPr id="2" name="Нижний колонтитул 1">
            <a:extLst>
              <a:ext uri="{FF2B5EF4-FFF2-40B4-BE49-F238E27FC236}">
                <a16:creationId xmlns:a16="http://schemas.microsoft.com/office/drawing/2014/main" id="{CEA932E1-2F3B-42D0-8BFD-4E61995F36FE}"/>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107205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421" y="365125"/>
            <a:ext cx="11176379" cy="1325563"/>
          </a:xfrm>
        </p:spPr>
        <p:txBody>
          <a:bodyPr>
            <a:normAutofit fontScale="90000"/>
          </a:bodyPr>
          <a:lstStyle/>
          <a:p>
            <a:pPr algn="just">
              <a:lnSpc>
                <a:spcPct val="100000"/>
              </a:lnSpc>
            </a:pPr>
            <a:r>
              <a:rPr lang="ru-RU" b="1" dirty="0">
                <a:latin typeface="Times New Roman" panose="02020603050405020304" pitchFamily="18" charset="0"/>
                <a:cs typeface="Times New Roman" panose="02020603050405020304" pitchFamily="18" charset="0"/>
              </a:rPr>
              <a:t>Существуют два сценария развития семьи на каждой из стадий жизненного цикла:</a:t>
            </a:r>
          </a:p>
        </p:txBody>
      </p:sp>
      <p:sp>
        <p:nvSpPr>
          <p:cNvPr id="3" name="Объект 2"/>
          <p:cNvSpPr>
            <a:spLocks noGrp="1"/>
          </p:cNvSpPr>
          <p:nvPr>
            <p:ph idx="1"/>
          </p:nvPr>
        </p:nvSpPr>
        <p:spPr>
          <a:xfrm>
            <a:off x="177421" y="1825625"/>
            <a:ext cx="11764370" cy="4351338"/>
          </a:xfrm>
        </p:spPr>
        <p:txBody>
          <a:bodyPr>
            <a:normAutofit/>
          </a:bodyPr>
          <a:lstStyle/>
          <a:p>
            <a:pPr marL="0" indent="0">
              <a:buNone/>
            </a:pPr>
            <a:r>
              <a:rPr lang="ru-RU" sz="3200" b="1" dirty="0">
                <a:latin typeface="Times New Roman" panose="02020603050405020304" pitchFamily="18" charset="0"/>
                <a:cs typeface="Times New Roman" panose="02020603050405020304" pitchFamily="18" charset="0"/>
              </a:rPr>
              <a:t>СЦЕНАРИЙ БЛАГОПОЛУЧИЯ,</a:t>
            </a:r>
            <a:r>
              <a:rPr lang="ru-RU" sz="3200" dirty="0">
                <a:latin typeface="Times New Roman" panose="02020603050405020304" pitchFamily="18" charset="0"/>
                <a:cs typeface="Times New Roman" panose="02020603050405020304" pitchFamily="18" charset="0"/>
              </a:rPr>
              <a:t> предполагающий успешное разрешение супругами стоящих перед ними задач</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860" y="2756848"/>
            <a:ext cx="6155140" cy="3971498"/>
          </a:xfrm>
          <a:prstGeom prst="rect">
            <a:avLst/>
          </a:prstGeom>
        </p:spPr>
      </p:pic>
      <p:sp>
        <p:nvSpPr>
          <p:cNvPr id="5" name="Нижний колонтитул 4">
            <a:extLst>
              <a:ext uri="{FF2B5EF4-FFF2-40B4-BE49-F238E27FC236}">
                <a16:creationId xmlns:a16="http://schemas.microsoft.com/office/drawing/2014/main" id="{44F42A94-DA4F-48E9-BE5E-8F54A1B83730}"/>
              </a:ext>
            </a:extLst>
          </p:cNvPr>
          <p:cNvSpPr>
            <a:spLocks noGrp="1"/>
          </p:cNvSpPr>
          <p:nvPr>
            <p:ph type="ftr" sz="quarter" idx="11"/>
          </p:nvPr>
        </p:nvSpPr>
        <p:spPr/>
        <p:txBody>
          <a:bodyPr/>
          <a:lstStyle/>
          <a:p>
            <a:r>
              <a:rPr lang="ru-RU"/>
              <a:t>А.С.Реутова</a:t>
            </a:r>
          </a:p>
        </p:txBody>
      </p:sp>
    </p:spTree>
    <p:extLst>
      <p:ext uri="{BB962C8B-B14F-4D97-AF65-F5344CB8AC3E}">
        <p14:creationId xmlns:p14="http://schemas.microsoft.com/office/powerpoint/2010/main" val="2932278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2456</Words>
  <Application>Microsoft Office PowerPoint</Application>
  <PresentationFormat>Широкоэкранный</PresentationFormat>
  <Paragraphs>147</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Calibri Light</vt:lpstr>
      <vt:lpstr>Times New Roman</vt:lpstr>
      <vt:lpstr>Wingdings</vt:lpstr>
      <vt:lpstr>Тема Office</vt:lpstr>
      <vt:lpstr>Стадии жизненного цикла семьи</vt:lpstr>
      <vt:lpstr>Системный подход к семье является наиболее авторитетным в современной психологии семьи. В рамках парадигмы системного подхода семья рассматривается как открытая самоорганизующаяся социальная система, находящаяся в постоянном взаимообмене с окружающей средой.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Существуют два сценария развития семьи на каждой из стадий жизненного цикла:</vt:lpstr>
      <vt:lpstr>Сценарий неблагополучия, деструктивного развития семьи, вызванного ее неспособностью разрешить эти задачи</vt:lpstr>
      <vt:lpstr>Презентация PowerPoint</vt:lpstr>
      <vt:lpstr>Презентация PowerPoint</vt:lpstr>
      <vt:lpstr>Стадия 1. Добрачный период (молодой взрослый вне брачного союза), или «время монады». </vt:lpstr>
      <vt:lpstr>Презентация PowerPoint</vt:lpstr>
      <vt:lpstr>Стадия 2. Заключение брака, образование новой семейной пары, или «время диады». </vt:lpstr>
      <vt:lpstr>Задачи: </vt:lpstr>
      <vt:lpstr>Презентация PowerPoint</vt:lpstr>
      <vt:lpstr>Презентация PowerPoint</vt:lpstr>
      <vt:lpstr>Серьезным моментом инициации молодых супругов к готовности к супружеской жизни является решение ими задачи установления новой системы отношений с расширенной семьей на основе автономии от семей прародителей. </vt:lpstr>
      <vt:lpstr>Презентация PowerPoint</vt:lpstr>
      <vt:lpstr>Стадия 3. Семья с маленькими детьми (до подросткового возраста). </vt:lpstr>
      <vt:lpstr>Задачи:</vt:lpstr>
      <vt:lpstr>Презентация PowerPoint</vt:lpstr>
      <vt:lpstr>Презентация PowerPoint</vt:lpstr>
      <vt:lpstr>Презентация PowerPoint</vt:lpstr>
      <vt:lpstr>Презентация PowerPoint</vt:lpstr>
      <vt:lpstr>Стадия 4. Семья с детьми подросткового возраста.</vt:lpstr>
      <vt:lpstr>Презентация PowerPoint</vt:lpstr>
      <vt:lpstr>Задачи: </vt:lpstr>
      <vt:lpstr> Стадия 5. Период отделения детей, приобретающих взрослый статус (семья со взрослыми детьми).</vt:lpstr>
      <vt:lpstr>Презентация PowerPoint</vt:lpstr>
      <vt:lpstr>Стадия 6. Семья после отделения детей (стадия пожилого возраста и старости).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Стадии жизненного цикла семьи Системный подход к семье является наиболее авторитетным в современной психологии семьи. В рамках парадигмы системного подхода семья рассматривается как открытая самоорганизующаяся социальная система, находящаяся в постоянном взаимообмене с окружающей средой. Функционирование семьи подчиняется двум основным взаимодополняющим законам — закону гомеостаза (направленности на сохранение постоянства и стабильности) и закону развития. </dc:title>
  <dc:creator>Анна Реутова</dc:creator>
  <cp:lastModifiedBy>Реутова Анна Степановна</cp:lastModifiedBy>
  <cp:revision>46</cp:revision>
  <dcterms:created xsi:type="dcterms:W3CDTF">2024-11-03T17:09:53Z</dcterms:created>
  <dcterms:modified xsi:type="dcterms:W3CDTF">2025-03-13T14:13:32Z</dcterms:modified>
</cp:coreProperties>
</file>