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8" r:id="rId3"/>
    <p:sldId id="296" r:id="rId4"/>
    <p:sldId id="259" r:id="rId5"/>
    <p:sldId id="261" r:id="rId6"/>
    <p:sldId id="260" r:id="rId7"/>
    <p:sldId id="295" r:id="rId8"/>
    <p:sldId id="262" r:id="rId9"/>
    <p:sldId id="263" r:id="rId10"/>
    <p:sldId id="265" r:id="rId11"/>
    <p:sldId id="266" r:id="rId12"/>
    <p:sldId id="281" r:id="rId13"/>
    <p:sldId id="268" r:id="rId14"/>
    <p:sldId id="285" r:id="rId15"/>
    <p:sldId id="274" r:id="rId16"/>
    <p:sldId id="273" r:id="rId17"/>
    <p:sldId id="275" r:id="rId18"/>
    <p:sldId id="276" r:id="rId19"/>
    <p:sldId id="287" r:id="rId20"/>
    <p:sldId id="289" r:id="rId21"/>
    <p:sldId id="269" r:id="rId22"/>
    <p:sldId id="290" r:id="rId23"/>
    <p:sldId id="291" r:id="rId24"/>
    <p:sldId id="293" r:id="rId25"/>
    <p:sldId id="271" r:id="rId26"/>
    <p:sldId id="294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CAD4-9AE4-4AA6-8D66-BB9A356C5D4F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79A9-5596-44E9-805D-CE36763D3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5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>
            <a:extLst>
              <a:ext uri="{FF2B5EF4-FFF2-40B4-BE49-F238E27FC236}">
                <a16:creationId xmlns:a16="http://schemas.microsoft.com/office/drawing/2014/main" id="{40824EF3-CC8B-4AF0-B3F3-496A5EB995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26CBD8-A5CD-42DC-BBA2-50F9AD35309F}" type="slidenum">
              <a:rPr lang="en-GB" altLang="ru-RU">
                <a:solidFill>
                  <a:srgbClr val="000000"/>
                </a:solidFill>
              </a:rPr>
              <a:pPr eaLnBrk="1" hangingPunct="1"/>
              <a:t>4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B6BC8AE-C449-4905-8F92-D954FB20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C311E5B-5C7D-4E61-9521-74CEF53021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>
            <a:extLst>
              <a:ext uri="{FF2B5EF4-FFF2-40B4-BE49-F238E27FC236}">
                <a16:creationId xmlns:a16="http://schemas.microsoft.com/office/drawing/2014/main" id="{BFDC888F-2740-468F-AC61-104088BB24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9F3644-F1B1-4988-A4DB-F080558CD84E}" type="slidenum">
              <a:rPr lang="en-GB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18794656-B9F4-450F-81BB-B9227C6A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5B49EA7-763C-4929-8A4C-2BBB3871BB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>
            <a:extLst>
              <a:ext uri="{FF2B5EF4-FFF2-40B4-BE49-F238E27FC236}">
                <a16:creationId xmlns:a16="http://schemas.microsoft.com/office/drawing/2014/main" id="{CDAC441F-2A1B-4E27-8B38-FE85890A17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BCA71D-A28F-49AC-95B3-23E5C7E66174}" type="slidenum">
              <a:rPr lang="en-GB" altLang="ru-RU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C1F90749-8E9D-498F-B0AD-C5B5DC99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D9084FD2-39F8-4479-A3A6-EF07A6FC975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62CF4872-16B2-4B57-8504-518205B1EE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1EBBE9-9084-486C-9EB1-599D34D450F3}" type="slidenum">
              <a:rPr lang="en-GB" altLang="ru-RU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5925DA0-FB15-4E11-A90F-74606837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593776E-7F77-4C36-B348-66F02C2C5C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>
            <a:extLst>
              <a:ext uri="{FF2B5EF4-FFF2-40B4-BE49-F238E27FC236}">
                <a16:creationId xmlns:a16="http://schemas.microsoft.com/office/drawing/2014/main" id="{E8BB40F2-B415-4E75-86D0-D908C4BBB6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DA917-5ED9-43FF-9C2E-0630FE33145B}" type="slidenum">
              <a:rPr lang="en-GB" altLang="ru-RU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90CCA15E-1863-4B03-819E-61FF820F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AE9065B-6DF2-48D5-9B79-D6B09BB079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>
            <a:extLst>
              <a:ext uri="{FF2B5EF4-FFF2-40B4-BE49-F238E27FC236}">
                <a16:creationId xmlns:a16="http://schemas.microsoft.com/office/drawing/2014/main" id="{067820F4-8C54-4443-9D0C-5971E217DC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6B0E38-E509-4F4E-9CB5-E7586BF44CEF}" type="slidenum">
              <a:rPr lang="en-GB" altLang="ru-RU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B8D77D3C-1056-49CF-A908-1BDA4849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8EF772E6-3A7B-4EDD-8EF9-87A9F7BF41B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>
            <a:extLst>
              <a:ext uri="{FF2B5EF4-FFF2-40B4-BE49-F238E27FC236}">
                <a16:creationId xmlns:a16="http://schemas.microsoft.com/office/drawing/2014/main" id="{8BB1CB07-69E0-4C42-A0BF-122175F1A1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E076A8-1508-480E-A0B0-A46809651543}" type="slidenum">
              <a:rPr lang="en-GB" altLang="ru-RU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B00EFD3A-257A-422B-AE4F-2F0D46A3A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0AADF989-4BAE-4B5A-BF19-2CCD9359A58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96D1B9AD-9F56-41FB-A2D5-58996DD9DA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96C13F-9890-4360-9823-4552828D035A}" type="slidenum">
              <a:rPr lang="en-GB" altLang="ru-RU">
                <a:latin typeface="Arial" panose="020B0604020202020204" pitchFamily="34" charset="0"/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6</a:t>
            </a:fld>
            <a:endParaRPr lang="en-GB" altLang="ru-RU"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849B3630-2EF0-4819-8A84-82FFA55B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0B02B155-49A7-47EB-BD96-81265DDD96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69348FE9-AE10-4D3A-8753-CC698EFE10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A30431-6CF2-4167-BF36-EE5F6CBCE701}" type="slidenum">
              <a:rPr lang="en-GB" altLang="ru-RU">
                <a:latin typeface="Arial" panose="020B0604020202020204" pitchFamily="34" charset="0"/>
                <a:ea typeface="Arial Unicode MS"/>
                <a:cs typeface="Arial Unicode MS"/>
              </a:rPr>
              <a:pPr>
                <a:spcBef>
                  <a:spcPct val="0"/>
                </a:spcBef>
              </a:pPr>
              <a:t>7</a:t>
            </a:fld>
            <a:endParaRPr lang="en-GB" altLang="ru-RU"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758CEE5F-2E73-4977-A832-EF5781A5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8890205A-3733-41DB-8CD3-7FB479C52E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>
            <a:extLst>
              <a:ext uri="{FF2B5EF4-FFF2-40B4-BE49-F238E27FC236}">
                <a16:creationId xmlns:a16="http://schemas.microsoft.com/office/drawing/2014/main" id="{0D0BD6DA-A710-46A4-9474-9FAE4A2F20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16D8A5-073E-4AA4-B54F-FB5FC95E88C1}" type="slidenum">
              <a:rPr lang="en-GB" altLang="ru-RU">
                <a:solidFill>
                  <a:srgbClr val="000000"/>
                </a:solidFill>
              </a:rPr>
              <a:pPr eaLnBrk="1" hangingPunct="1"/>
              <a:t>8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DBBFF773-B131-4668-A11A-C4D3055EA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9D44BE3-428B-4D58-8DDD-F05F8C3F85F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>
            <a:extLst>
              <a:ext uri="{FF2B5EF4-FFF2-40B4-BE49-F238E27FC236}">
                <a16:creationId xmlns:a16="http://schemas.microsoft.com/office/drawing/2014/main" id="{5FB778B2-57B3-4310-A4C9-A95FBF34CE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0B3D29-F370-479D-A36A-7797C62E591D}" type="slidenum">
              <a:rPr lang="en-GB" altLang="ru-RU">
                <a:solidFill>
                  <a:srgbClr val="000000"/>
                </a:solidFill>
              </a:rPr>
              <a:pPr eaLnBrk="1" hangingPunct="1"/>
              <a:t>9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9FB0A01D-3679-4973-9A90-1085D22A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0DD4FF-ECEB-48E9-8AF7-7362B5F744EB}" type="slidenum">
              <a:rPr lang="en-GB" altLang="ru-RU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GB" altLang="ru-RU" sz="1200">
              <a:solidFill>
                <a:srgbClr val="000000"/>
              </a:solidFill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AB53F7F8-9693-4ED4-9053-EA4FDFC1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70F36A44-72F9-4E36-8D2D-EF9D971FE7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>
                <a:latin typeface="Arial" panose="020B0604020202020204" pitchFamily="34" charset="0"/>
              </a:rPr>
              <a:t>Content Layouts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>
            <a:extLst>
              <a:ext uri="{FF2B5EF4-FFF2-40B4-BE49-F238E27FC236}">
                <a16:creationId xmlns:a16="http://schemas.microsoft.com/office/drawing/2014/main" id="{3D935572-7281-4A2D-AB1E-D5258C5A9C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8A8C02-BF74-4360-AD99-270D46E9050D}" type="slidenum">
              <a:rPr lang="en-GB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39889C35-FE65-4E54-9505-7F2F3BEE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7AC4987-927B-4D4B-A238-8F820AACB7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B29E35EE-6C5F-4882-8D47-68BF1B3EEE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0711ED-1F42-4C30-9E6A-5063000E7DFD}" type="slidenum">
              <a:rPr lang="en-GB" altLang="ru-RU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F3EF8EB5-D160-4253-991F-DE4F8E7C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C90F0DD4-09AA-414A-AD21-48B8AA7ADF5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79A9-5596-44E9-805D-CE36763D37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>
            <a:extLst>
              <a:ext uri="{FF2B5EF4-FFF2-40B4-BE49-F238E27FC236}">
                <a16:creationId xmlns:a16="http://schemas.microsoft.com/office/drawing/2014/main" id="{2EBB5B76-7E62-4459-B4CB-98BA4D1A97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45ED2D-0E97-4F7F-8937-5BEF44DA06BF}" type="slidenum">
              <a:rPr lang="en-GB" altLang="ru-RU">
                <a:solidFill>
                  <a:srgbClr val="000000"/>
                </a:solidFill>
              </a:rPr>
              <a:pPr eaLnBrk="1" hangingPunct="1"/>
              <a:t>19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79DAA708-4DAD-4835-AD5D-268CDB6E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E41A031-4334-4915-A5B4-101F0E4F92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9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6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31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9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8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8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3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4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 txBox="1">
            <a:spLocks noChangeArrowheads="1" noChangeShapeType="1" noTextEdit="1"/>
          </p:cNvSpPr>
          <p:nvPr/>
        </p:nvSpPr>
        <p:spPr bwMode="auto">
          <a:xfrm>
            <a:off x="539552" y="530352"/>
            <a:ext cx="8147248" cy="29706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182880" tIns="0" numCol="1" fromWordArt="1">
            <a:prstTxWarp prst="textDeflate">
              <a:avLst>
                <a:gd name="adj" fmla="val 0"/>
              </a:avLst>
            </a:prstTxWarp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/>
            <a:r>
              <a:rPr lang="ru-RU" sz="3600" kern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  <a:p>
            <a:pPr marL="0" algn="ctr"/>
            <a:r>
              <a:rPr lang="ru-RU" sz="3600" kern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суицидального поведения  </a:t>
            </a:r>
          </a:p>
          <a:p>
            <a:pPr marL="0" algn="ctr"/>
            <a:r>
              <a:rPr lang="ru-RU" sz="3600" kern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детей и подростков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DAC5D5-9F55-460F-AF4F-EC7BFDFC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888432" cy="297065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17B2401-ECE9-4F60-A3AE-F54F4D6AA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224" y="5157192"/>
            <a:ext cx="2376264" cy="1296144"/>
          </a:xfrm>
        </p:spPr>
        <p:txBody>
          <a:bodyPr>
            <a:normAutofit/>
          </a:bodyPr>
          <a:lstStyle/>
          <a:p>
            <a:r>
              <a:rPr lang="ru-RU" dirty="0"/>
              <a:t>Педагог-психолог: Реутова А.</a:t>
            </a:r>
            <a:r>
              <a:rPr lang="ru-RU"/>
              <a:t>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99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4DC982F9-36AA-46F4-A718-6D6FF46D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 профилактики</a:t>
            </a:r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DE838AB7-6900-4FD1-B7DD-EB62BF05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500438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5CB1FE"/>
              </a:gs>
              <a:gs pos="100000">
                <a:srgbClr val="CBE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96BE262-5027-49F4-9C01-5C9E32D623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8BD45B50-4587-41FA-9B47-74D3C4C76A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00625" y="3429000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5CB1FE"/>
              </a:gs>
              <a:gs pos="100000">
                <a:srgbClr val="CBE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2294" name="Group 5">
            <a:extLst>
              <a:ext uri="{FF2B5EF4-FFF2-40B4-BE49-F238E27FC236}">
                <a16:creationId xmlns:a16="http://schemas.microsoft.com/office/drawing/2014/main" id="{F6416B6A-8730-444D-8A52-3C3EF2ABA9B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255838"/>
            <a:ext cx="2995613" cy="1598612"/>
            <a:chOff x="1920" y="1421"/>
            <a:chExt cx="1887" cy="1007"/>
          </a:xfrm>
        </p:grpSpPr>
        <p:grpSp>
          <p:nvGrpSpPr>
            <p:cNvPr id="12316" name="Group 6">
              <a:extLst>
                <a:ext uri="{FF2B5EF4-FFF2-40B4-BE49-F238E27FC236}">
                  <a16:creationId xmlns:a16="http://schemas.microsoft.com/office/drawing/2014/main" id="{2C6A029C-87AD-4EF1-AB26-ECC58BD18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511"/>
              <a:ext cx="1887" cy="917"/>
              <a:chOff x="1920" y="1511"/>
              <a:chExt cx="1887" cy="917"/>
            </a:xfrm>
          </p:grpSpPr>
          <p:sp>
            <p:nvSpPr>
              <p:cNvPr id="12321" name="Oval 7">
                <a:extLst>
                  <a:ext uri="{FF2B5EF4-FFF2-40B4-BE49-F238E27FC236}">
                    <a16:creationId xmlns:a16="http://schemas.microsoft.com/office/drawing/2014/main" id="{169A0B6B-8C79-4838-BB14-24C3D77E1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1540"/>
                <a:ext cx="1867" cy="889"/>
              </a:xfrm>
              <a:prstGeom prst="ellipse">
                <a:avLst/>
              </a:prstGeom>
              <a:gradFill rotWithShape="0">
                <a:gsLst>
                  <a:gs pos="0">
                    <a:srgbClr val="FFC319"/>
                  </a:gs>
                  <a:gs pos="100000">
                    <a:srgbClr val="7C5F0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22" name="Oval 8">
                <a:extLst>
                  <a:ext uri="{FF2B5EF4-FFF2-40B4-BE49-F238E27FC236}">
                    <a16:creationId xmlns:a16="http://schemas.microsoft.com/office/drawing/2014/main" id="{860F185E-3E96-4D4B-B2D6-9E33EF308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511"/>
                <a:ext cx="1867" cy="888"/>
              </a:xfrm>
              <a:prstGeom prst="ellipse">
                <a:avLst/>
              </a:prstGeom>
              <a:gradFill rotWithShape="0">
                <a:gsLst>
                  <a:gs pos="0">
                    <a:srgbClr val="FFE499"/>
                  </a:gs>
                  <a:gs pos="100000">
                    <a:srgbClr val="FFC31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2317" name="Oval 9">
              <a:extLst>
                <a:ext uri="{FF2B5EF4-FFF2-40B4-BE49-F238E27FC236}">
                  <a16:creationId xmlns:a16="http://schemas.microsoft.com/office/drawing/2014/main" id="{48CABF51-5E6C-4E43-8F06-4D5D0509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1421"/>
              <a:ext cx="1691" cy="845"/>
            </a:xfrm>
            <a:prstGeom prst="ellipse">
              <a:avLst/>
            </a:prstGeom>
            <a:gradFill rotWithShape="0">
              <a:gsLst>
                <a:gs pos="0">
                  <a:srgbClr val="2B5276"/>
                </a:gs>
                <a:gs pos="100000">
                  <a:srgbClr val="5CB1F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8" name="Oval 10">
              <a:extLst>
                <a:ext uri="{FF2B5EF4-FFF2-40B4-BE49-F238E27FC236}">
                  <a16:creationId xmlns:a16="http://schemas.microsoft.com/office/drawing/2014/main" id="{33DF08FB-66E1-4CCF-8C46-E4F4E2E31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1426"/>
              <a:ext cx="1650" cy="824"/>
            </a:xfrm>
            <a:prstGeom prst="ellipse">
              <a:avLst/>
            </a:prstGeom>
            <a:gradFill rotWithShape="0">
              <a:gsLst>
                <a:gs pos="0">
                  <a:srgbClr val="5CB1FE"/>
                </a:gs>
                <a:gs pos="100000">
                  <a:srgbClr val="C6E4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9" name="Oval 11">
              <a:extLst>
                <a:ext uri="{FF2B5EF4-FFF2-40B4-BE49-F238E27FC236}">
                  <a16:creationId xmlns:a16="http://schemas.microsoft.com/office/drawing/2014/main" id="{2E2C639C-A22E-4A2F-A80C-754CC3CE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434"/>
              <a:ext cx="1570" cy="770"/>
            </a:xfrm>
            <a:prstGeom prst="ellipse">
              <a:avLst/>
            </a:prstGeom>
            <a:gradFill rotWithShape="0">
              <a:gsLst>
                <a:gs pos="0">
                  <a:srgbClr val="498CC9"/>
                </a:gs>
                <a:gs pos="100000">
                  <a:srgbClr val="5CB1F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0" name="Oval 12">
              <a:extLst>
                <a:ext uri="{FF2B5EF4-FFF2-40B4-BE49-F238E27FC236}">
                  <a16:creationId xmlns:a16="http://schemas.microsoft.com/office/drawing/2014/main" id="{99D4E1E6-B904-401C-90B9-F751E8CB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451"/>
              <a:ext cx="1382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CB1F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295" name="Text Box 13">
            <a:extLst>
              <a:ext uri="{FF2B5EF4-FFF2-40B4-BE49-F238E27FC236}">
                <a16:creationId xmlns:a16="http://schemas.microsoft.com/office/drawing/2014/main" id="{BDD3449F-50B3-4531-B7F8-E691DFE7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600325"/>
            <a:ext cx="2246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12296" name="Text Box 14">
            <a:extLst>
              <a:ext uri="{FF2B5EF4-FFF2-40B4-BE49-F238E27FC236}">
                <a16:creationId xmlns:a16="http://schemas.microsoft.com/office/drawing/2014/main" id="{E76354FC-569A-4A93-9C9A-F9154235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1368109"/>
            <a:ext cx="7715250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600" b="1" dirty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</a:t>
            </a:r>
            <a:r>
              <a:rPr lang="en-GB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самоубийства</a:t>
            </a:r>
          </a:p>
        </p:txBody>
      </p:sp>
      <p:grpSp>
        <p:nvGrpSpPr>
          <p:cNvPr id="12297" name="Group 15">
            <a:extLst>
              <a:ext uri="{FF2B5EF4-FFF2-40B4-BE49-F238E27FC236}">
                <a16:creationId xmlns:a16="http://schemas.microsoft.com/office/drawing/2014/main" id="{9627D9BA-29E4-4E89-8D61-A1BF57F00FA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581525"/>
            <a:ext cx="3668713" cy="1797050"/>
            <a:chOff x="340" y="2886"/>
            <a:chExt cx="2311" cy="1132"/>
          </a:xfrm>
        </p:grpSpPr>
        <p:grpSp>
          <p:nvGrpSpPr>
            <p:cNvPr id="12309" name="Group 16">
              <a:extLst>
                <a:ext uri="{FF2B5EF4-FFF2-40B4-BE49-F238E27FC236}">
                  <a16:creationId xmlns:a16="http://schemas.microsoft.com/office/drawing/2014/main" id="{23EBCB51-F80A-4846-9EBF-C34704536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2987"/>
              <a:ext cx="2311" cy="1031"/>
              <a:chOff x="340" y="2987"/>
              <a:chExt cx="2311" cy="1031"/>
            </a:xfrm>
          </p:grpSpPr>
          <p:sp>
            <p:nvSpPr>
              <p:cNvPr id="12314" name="Oval 17">
                <a:extLst>
                  <a:ext uri="{FF2B5EF4-FFF2-40B4-BE49-F238E27FC236}">
                    <a16:creationId xmlns:a16="http://schemas.microsoft.com/office/drawing/2014/main" id="{8F6D21B8-4630-42E2-B9FC-364F6A796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" y="3019"/>
                <a:ext cx="2287" cy="1000"/>
              </a:xfrm>
              <a:prstGeom prst="ellipse">
                <a:avLst/>
              </a:prstGeom>
              <a:gradFill rotWithShape="0">
                <a:gsLst>
                  <a:gs pos="0">
                    <a:srgbClr val="FFC319"/>
                  </a:gs>
                  <a:gs pos="100000">
                    <a:srgbClr val="7C5F0C"/>
                  </a:gs>
                </a:gsLst>
                <a:lin ang="2700000" scaled="1"/>
              </a:gradFill>
              <a:ln w="936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15" name="Oval 18">
                <a:extLst>
                  <a:ext uri="{FF2B5EF4-FFF2-40B4-BE49-F238E27FC236}">
                    <a16:creationId xmlns:a16="http://schemas.microsoft.com/office/drawing/2014/main" id="{33F7A8D5-2628-44D9-9C2F-9E8F4A1DD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987"/>
                <a:ext cx="2287" cy="999"/>
              </a:xfrm>
              <a:prstGeom prst="ellipse">
                <a:avLst/>
              </a:prstGeom>
              <a:solidFill>
                <a:srgbClr val="99CC00"/>
              </a:solidFill>
              <a:ln w="93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2310" name="Oval 19">
              <a:extLst>
                <a:ext uri="{FF2B5EF4-FFF2-40B4-BE49-F238E27FC236}">
                  <a16:creationId xmlns:a16="http://schemas.microsoft.com/office/drawing/2014/main" id="{D55F1A1D-A30F-4000-8499-1AA87EE33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2886"/>
              <a:ext cx="2072" cy="950"/>
            </a:xfrm>
            <a:prstGeom prst="ellipse">
              <a:avLst/>
            </a:prstGeom>
            <a:gradFill rotWithShape="0">
              <a:gsLst>
                <a:gs pos="0">
                  <a:srgbClr val="2B5276"/>
                </a:gs>
                <a:gs pos="100000">
                  <a:srgbClr val="5CB1FE"/>
                </a:gs>
              </a:gsLst>
              <a:lin ang="27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1" name="Oval 20">
              <a:extLst>
                <a:ext uri="{FF2B5EF4-FFF2-40B4-BE49-F238E27FC236}">
                  <a16:creationId xmlns:a16="http://schemas.microsoft.com/office/drawing/2014/main" id="{53596A9B-13CE-49B9-9DDF-76DE24CD6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891"/>
              <a:ext cx="2021" cy="927"/>
            </a:xfrm>
            <a:prstGeom prst="ellipse">
              <a:avLst/>
            </a:prstGeom>
            <a:gradFill rotWithShape="0">
              <a:gsLst>
                <a:gs pos="0">
                  <a:srgbClr val="5CB1FE"/>
                </a:gs>
                <a:gs pos="100000">
                  <a:srgbClr val="C6E4FF"/>
                </a:gs>
              </a:gsLst>
              <a:lin ang="27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2" name="Oval 21">
              <a:extLst>
                <a:ext uri="{FF2B5EF4-FFF2-40B4-BE49-F238E27FC236}">
                  <a16:creationId xmlns:a16="http://schemas.microsoft.com/office/drawing/2014/main" id="{08D03804-1BB1-4B60-BC04-6665A2D82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901"/>
              <a:ext cx="1923" cy="866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3" name="Oval 22">
              <a:extLst>
                <a:ext uri="{FF2B5EF4-FFF2-40B4-BE49-F238E27FC236}">
                  <a16:creationId xmlns:a16="http://schemas.microsoft.com/office/drawing/2014/main" id="{19BBB7FE-0F60-4A4C-8DE3-218518C7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2920"/>
              <a:ext cx="1693" cy="702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8" name="Group 23">
            <a:extLst>
              <a:ext uri="{FF2B5EF4-FFF2-40B4-BE49-F238E27FC236}">
                <a16:creationId xmlns:a16="http://schemas.microsoft.com/office/drawing/2014/main" id="{47D0D76B-99AF-4904-97F8-8BB4161FADF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4508500"/>
            <a:ext cx="3886200" cy="1943100"/>
            <a:chOff x="2971" y="2840"/>
            <a:chExt cx="2448" cy="1224"/>
          </a:xfrm>
        </p:grpSpPr>
        <p:grpSp>
          <p:nvGrpSpPr>
            <p:cNvPr id="12302" name="Group 24">
              <a:extLst>
                <a:ext uri="{FF2B5EF4-FFF2-40B4-BE49-F238E27FC236}">
                  <a16:creationId xmlns:a16="http://schemas.microsoft.com/office/drawing/2014/main" id="{6EA8084A-17A2-499E-B717-E5E8A0C09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" y="2949"/>
              <a:ext cx="2448" cy="1115"/>
              <a:chOff x="2971" y="2949"/>
              <a:chExt cx="2448" cy="1115"/>
            </a:xfrm>
          </p:grpSpPr>
          <p:sp>
            <p:nvSpPr>
              <p:cNvPr id="12307" name="Oval 25">
                <a:extLst>
                  <a:ext uri="{FF2B5EF4-FFF2-40B4-BE49-F238E27FC236}">
                    <a16:creationId xmlns:a16="http://schemas.microsoft.com/office/drawing/2014/main" id="{AF6B440F-F463-4E34-B50F-FECF453D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2985"/>
                <a:ext cx="2422" cy="1080"/>
              </a:xfrm>
              <a:prstGeom prst="ellipse">
                <a:avLst/>
              </a:prstGeom>
              <a:gradFill rotWithShape="0">
                <a:gsLst>
                  <a:gs pos="0">
                    <a:srgbClr val="FFC319"/>
                  </a:gs>
                  <a:gs pos="100000">
                    <a:srgbClr val="7C5F0C"/>
                  </a:gs>
                </a:gsLst>
                <a:lin ang="2700000" scaled="1"/>
              </a:gradFill>
              <a:ln w="936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08" name="Oval 26">
                <a:extLst>
                  <a:ext uri="{FF2B5EF4-FFF2-40B4-BE49-F238E27FC236}">
                    <a16:creationId xmlns:a16="http://schemas.microsoft.com/office/drawing/2014/main" id="{3CB5EFAF-AE15-4CC6-8F64-EA284A2A0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949"/>
                <a:ext cx="2421" cy="1079"/>
              </a:xfrm>
              <a:prstGeom prst="ellipse">
                <a:avLst/>
              </a:prstGeom>
              <a:solidFill>
                <a:srgbClr val="99CC00"/>
              </a:solidFill>
              <a:ln w="93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2303" name="Oval 27">
              <a:extLst>
                <a:ext uri="{FF2B5EF4-FFF2-40B4-BE49-F238E27FC236}">
                  <a16:creationId xmlns:a16="http://schemas.microsoft.com/office/drawing/2014/main" id="{CF914BFB-97D9-4390-843B-747BAC2A1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840"/>
              <a:ext cx="2194" cy="1027"/>
            </a:xfrm>
            <a:prstGeom prst="ellipse">
              <a:avLst/>
            </a:prstGeom>
            <a:gradFill rotWithShape="0">
              <a:gsLst>
                <a:gs pos="0">
                  <a:srgbClr val="2B5276"/>
                </a:gs>
                <a:gs pos="100000">
                  <a:srgbClr val="5CB1FE"/>
                </a:gs>
              </a:gsLst>
              <a:lin ang="27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4" name="Oval 28">
              <a:extLst>
                <a:ext uri="{FF2B5EF4-FFF2-40B4-BE49-F238E27FC236}">
                  <a16:creationId xmlns:a16="http://schemas.microsoft.com/office/drawing/2014/main" id="{14D68EDC-C164-4599-BB84-555F48A7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846"/>
              <a:ext cx="2140" cy="1001"/>
            </a:xfrm>
            <a:prstGeom prst="ellipse">
              <a:avLst/>
            </a:prstGeom>
            <a:gradFill rotWithShape="0">
              <a:gsLst>
                <a:gs pos="0">
                  <a:srgbClr val="5CB1FE"/>
                </a:gs>
                <a:gs pos="100000">
                  <a:srgbClr val="C6E4FF"/>
                </a:gs>
              </a:gsLst>
              <a:lin ang="2700000" scaled="1"/>
            </a:gra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5" name="Oval 29">
              <a:extLst>
                <a:ext uri="{FF2B5EF4-FFF2-40B4-BE49-F238E27FC236}">
                  <a16:creationId xmlns:a16="http://schemas.microsoft.com/office/drawing/2014/main" id="{EE4C9F5D-29BF-49EB-953E-4C6E265A2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2856"/>
              <a:ext cx="2036" cy="93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6" name="Oval 30">
              <a:extLst>
                <a:ext uri="{FF2B5EF4-FFF2-40B4-BE49-F238E27FC236}">
                  <a16:creationId xmlns:a16="http://schemas.microsoft.com/office/drawing/2014/main" id="{1197C564-0393-46BF-828D-38C78D2E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877"/>
              <a:ext cx="1793" cy="75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299" name="Text Box 31">
            <a:extLst>
              <a:ext uri="{FF2B5EF4-FFF2-40B4-BE49-F238E27FC236}">
                <a16:creationId xmlns:a16="http://schemas.microsoft.com/office/drawing/2014/main" id="{C9CE0703-3B2B-4868-A3A5-DE9E0FB9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4797425"/>
            <a:ext cx="23304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риска </a:t>
            </a:r>
          </a:p>
          <a:p>
            <a:pPr algn="ctr" eaLnBrk="1" hangingPunct="1"/>
            <a:r>
              <a:rPr lang="en-GB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</a:t>
            </a:r>
          </a:p>
        </p:txBody>
      </p:sp>
      <p:sp>
        <p:nvSpPr>
          <p:cNvPr id="12300" name="Rectangle 32">
            <a:extLst>
              <a:ext uri="{FF2B5EF4-FFF2-40B4-BE49-F238E27FC236}">
                <a16:creationId xmlns:a16="http://schemas.microsoft.com/office/drawing/2014/main" id="{72DAFB17-AD49-43F7-AB7A-9A1DA4889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581525"/>
            <a:ext cx="2808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b="1" dirty="0">
                <a:solidFill>
                  <a:srgbClr val="002060"/>
                </a:solidFill>
              </a:rPr>
              <a:t>      </a:t>
            </a:r>
            <a:r>
              <a:rPr lang="en-GB" alt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Оповещение</a:t>
            </a:r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родителей, </a:t>
            </a:r>
            <a:r>
              <a:rPr lang="en-GB" alt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учителей</a:t>
            </a:r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,   </a:t>
            </a:r>
          </a:p>
          <a:p>
            <a:pPr eaLnBrk="1" hangingPunct="1"/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GB" alt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запрос</a:t>
            </a:r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помощи</a:t>
            </a:r>
          </a:p>
          <a:p>
            <a:pPr eaLnBrk="1" hangingPunct="1"/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GB" alt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медучреждений</a:t>
            </a:r>
            <a:r>
              <a:rPr lang="en-GB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301" name="Picture 4" descr="фото 3">
            <a:extLst>
              <a:ext uri="{FF2B5EF4-FFF2-40B4-BE49-F238E27FC236}">
                <a16:creationId xmlns:a16="http://schemas.microsoft.com/office/drawing/2014/main" id="{31329426-3575-45C1-97FA-6AC19201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7035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BD6E68A1-F0BE-4724-9828-13AE26E1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0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уровень профилактики </a:t>
            </a:r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DDA906BC-E00E-401D-AE14-C38B74CA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43063"/>
            <a:ext cx="3571875" cy="3214687"/>
          </a:xfrm>
          <a:prstGeom prst="rightArrow">
            <a:avLst>
              <a:gd name="adj1" fmla="val 79306"/>
              <a:gd name="adj2" fmla="val 30216"/>
            </a:avLst>
          </a:prstGeom>
          <a:solidFill>
            <a:srgbClr val="99CC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021A9D3E-AAF1-4036-96DB-DF1DD6AA6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4464050" cy="16573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5CB1FE"/>
              </a:gs>
              <a:gs pos="100000">
                <a:srgbClr val="2B5276"/>
              </a:gs>
            </a:gsLst>
            <a:lin ang="5400000" scaled="1"/>
          </a:gra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DB44B110-F5B7-403B-B889-8BB140B4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16338"/>
            <a:ext cx="4464050" cy="792162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FF7575"/>
              </a:gs>
              <a:gs pos="100000">
                <a:srgbClr val="763636"/>
              </a:gs>
            </a:gsLst>
            <a:lin ang="5400000" scaled="1"/>
          </a:gra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стрессового состояния 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очевидцев происшествия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2FB90A17-691E-40C5-B397-B77D84CF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928688"/>
            <a:ext cx="8072437" cy="6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en-GB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последствий и уменьшение вероятности дальнейших случаев, социальная и психологическая реабилитация суицидентов</a:t>
            </a:r>
          </a:p>
        </p:txBody>
      </p:sp>
      <p:pic>
        <p:nvPicPr>
          <p:cNvPr id="13320" name="Picture 4" descr="фото18">
            <a:extLst>
              <a:ext uri="{FF2B5EF4-FFF2-40B4-BE49-F238E27FC236}">
                <a16:creationId xmlns:a16="http://schemas.microsoft.com/office/drawing/2014/main" id="{BF9B08BE-32AD-44CD-AB9E-70227463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F426326F-E8F3-482D-9894-83BF88F1D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24400"/>
            <a:ext cx="4464050" cy="17907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5CB1FE"/>
              </a:gs>
              <a:gs pos="100000">
                <a:srgbClr val="2B5276"/>
              </a:gs>
            </a:gsLst>
            <a:lin ang="5400000" scaled="1"/>
          </a:gra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marL="609600" indent="-609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Оповещение, возможность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проконсультироваться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с психологом, внимание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к эмоциональному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климату в школе и его изменению </a:t>
            </a:r>
          </a:p>
          <a:p>
            <a:pPr algn="ctr" eaLnBrk="1" hangingPunct="1"/>
            <a:endParaRPr lang="en-GB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3" name="Picture 4" descr="фото17">
            <a:extLst>
              <a:ext uri="{FF2B5EF4-FFF2-40B4-BE49-F238E27FC236}">
                <a16:creationId xmlns:a16="http://schemas.microsoft.com/office/drawing/2014/main" id="{416B7494-CBC3-4C0F-8E99-5D6C6578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16865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3">
            <a:extLst>
              <a:ext uri="{FF2B5EF4-FFF2-40B4-BE49-F238E27FC236}">
                <a16:creationId xmlns:a16="http://schemas.microsoft.com/office/drawing/2014/main" id="{60F31FFE-938D-4077-8920-1F4FCA15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43910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Глубинная психотерапевтическая  </a:t>
            </a:r>
          </a:p>
          <a:p>
            <a:pPr algn="ctr"/>
            <a:r>
              <a:rPr lang="en-GB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коррекция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, обеспечивающая </a:t>
            </a:r>
          </a:p>
          <a:p>
            <a:pPr algn="ctr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профилактику образования </a:t>
            </a:r>
          </a:p>
          <a:p>
            <a:pPr algn="ctr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конфликтно-стрессовых </a:t>
            </a:r>
          </a:p>
          <a:p>
            <a:pPr algn="ctr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переживаний в дальнейшем</a:t>
            </a:r>
            <a:r>
              <a:rPr lang="ru-RU" altLang="ru-RU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GB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6DE5BE-E4B5-428C-A051-B6655BA6B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701675"/>
          </a:xfrm>
        </p:spPr>
        <p:txBody>
          <a:bodyPr/>
          <a:lstStyle/>
          <a:p>
            <a:pPr algn="ctr" eaLnBrk="1" hangingPunct="1"/>
            <a:r>
              <a:rPr lang="ru-RU" altLang="ru-RU" sz="2800"/>
              <a:t>Особенности суицидального поведения </a:t>
            </a:r>
            <a:br>
              <a:rPr lang="ru-RU" altLang="ru-RU" sz="2800"/>
            </a:br>
            <a:r>
              <a:rPr lang="ru-RU" altLang="ru-RU" sz="2800"/>
              <a:t>детей и подростков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7C62DCD-AD68-451A-A90A-956659137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1124745"/>
            <a:ext cx="8822183" cy="5400600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несвойственны размышления о смерти, хотя эта тема не проходит мимо их внимания (сказки, события жизни). 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 5 лет встречается крайне редко.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школьников, в основном после 9 лет.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10-12 лет смерть оценивается как временное явление.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разграничение понятий жизни и смерти, но эмоциональное отношение к смерти абстрагируется от собственной личности.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быть свидетелем реакции окружающих на свою смерть или надежда на «второе рождение» характерно для суицидентов детского и подросткового возраста. 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страха смерти является отличительной чертой психологии детей. Дети, в силу отсутствия жизненного опыта и осведомленности, не могут использовать метод выбора. Нерасчетливость, отсутствие знаний о способах самоубийства создают повышенную угрозу смерти вне зависимости от формы самовоздействия.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147248" cy="158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13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3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3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3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2029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Причины суицида</a:t>
            </a:r>
          </a:p>
          <a:p>
            <a:pPr marL="0" indent="0" algn="ctr">
              <a:buNone/>
            </a:pP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Проблемы и конфликты в семье. 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Слишком жесткое воспитание. 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Конфликты с друзьями, проблемы в школе. 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Несчастная любовь, одиночество.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Страх перед будущим.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Воздействие искусства. Подражание кумирам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Высокие ожидания, повышенные притязания к успехам ребенка, критика и наказание со стороны родителей.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Прессинг успеха. </a:t>
            </a:r>
          </a:p>
          <a:p>
            <a:pPr lvl="0">
              <a:buFont typeface="Arial" pitchFamily="34" charset="0"/>
              <a:buChar char="•"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им\Desktop\news_2019_05_06_0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07112"/>
            <a:ext cx="2691135" cy="17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8E52531-7259-4946-BFC9-4FC6FEB19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79438"/>
          </a:xfrm>
        </p:spPr>
        <p:txBody>
          <a:bodyPr/>
          <a:lstStyle/>
          <a:p>
            <a:pPr algn="ctr" eaLnBrk="1" hangingPunct="1"/>
            <a:r>
              <a:rPr lang="ru-RU" altLang="ru-RU" sz="3200" u="sng">
                <a:latin typeface="Times New Roman" panose="02020603050405020304" pitchFamily="18" charset="0"/>
              </a:rPr>
              <a:t>Причины самоубийств у подростков: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47BA1F6-79C4-4505-89DF-645B467EF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Отсутствие доброжелательного внимания со стороны взрослых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Резкое повышение общего ритма жизни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Социально-экономическая дестабилизация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Алкоголизм и наркомания среди родителей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Жестокое обращение с подростком, психологическое,    физическое и сексуальное насилие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Алкоголизм и наркомания среди подростков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Неуверенность в завтрашнем дне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Отсутствие морально-этических ценностей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Потеря смысла жизни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Низкая самооценка, трудности в самоопределении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ru-RU" altLang="ru-RU" sz="2400" b="1" dirty="0">
                <a:latin typeface="Times New Roman" panose="02020603050405020304" pitchFamily="18" charset="0"/>
              </a:rPr>
              <a:t>  Бедность эмоциональной и интеллектуальной жизни </a:t>
            </a:r>
            <a:r>
              <a:rPr lang="ru-RU" altLang="ru-RU" sz="2400" dirty="0">
                <a:latin typeface="Times New Roman" panose="02020603050405020304" pitchFamily="18" charset="0"/>
              </a:rPr>
              <a:t>  </a:t>
            </a:r>
            <a:endParaRPr lang="ru-RU" alt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2718"/>
            <a:ext cx="6280458" cy="103206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Мотивы суицида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1"/>
            <a:ext cx="8280920" cy="4968551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Призыв.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 попросить помощи.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Уход от проблем,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потерял надежду изменить жизнь к лучшему.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Месть.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Попытка сделать больно другому человеку: «Они еще пожалеют»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Самонаказание.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Ребенок решает, что он не заслуживает права жить. Желание облегчить жизнь своей семье.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Бегство от наказания.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Совершил проступок, знает, что за этим последует наказание, легче самому уйти из жизни.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ля педс\berniukas-73038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16" y="5229200"/>
            <a:ext cx="2580100" cy="14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5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Всемирная организация здравоохранения рекомендует основную причину детских самоубийств искать в семье.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Демонстрация намерения совершить самоубийство – это «крик о помощи».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Чаще всего суицидальные поступки  подростки совершают в дневное и вечернее время (80%), когда поблизости есть те, кто может их остановить.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года: больше всего самоубийств регистрируется весной, когда человеческие несчастья контрастируют с цветением окружающей природы (апрель).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32886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7704856" cy="57717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Чаще подвержены: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подростки, страдающие тяжелыми соматическими или психическими заболеваниями;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девочки – подростки, имеющие межличностные любовные конфликты;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 с повышенной тревожностью, зацикленные на негативных эмоциях, с пониженным фоном настроения, т.е. депрессивные подростки;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подростки, которые по тем или иным причинам считают себя виновными в проблемах близких людей;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подростки, злоупотребляющие алкоголем и наркотиками;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подростки, которые либо совершали суицидальную попытку, либо были свидетелями того, как совершил суицид кто-то из членов семьи;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одаренные подростки;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 с плохой успеваемостью в школе;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подростки – жертвы насилия.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9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/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Многое из того, что нам, взрослым, кажется пустяком, для ребенка – глобальная проблема. Обязанность любого воспитателя, будь то педагог или родитель, - не допустить у ребёнка мысли о том, что выхода из сложившейся ситуации нет.</a:t>
            </a:r>
          </a:p>
          <a:p>
            <a:endParaRPr lang="ru-RU" dirty="0"/>
          </a:p>
        </p:txBody>
      </p:sp>
      <p:pic>
        <p:nvPicPr>
          <p:cNvPr id="1026" name="Picture 2" descr="C:\Users\дим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31198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0156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6139F595-0D4C-4629-9D70-ECB07EF86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28013" cy="148907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dirty="0"/>
              <a:t>    </a:t>
            </a:r>
            <a:r>
              <a:rPr lang="en-GB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суицидального поведения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C170912-5580-46E3-B364-0DC88E69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628800"/>
            <a:ext cx="4431407" cy="48704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Times New Roman" panose="02020603050405020304" pitchFamily="18" charset="0"/>
              <a:buNone/>
              <a:tabLst>
                <a:tab pos="341313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4913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dirty="0"/>
              <a:t>	</a:t>
            </a:r>
            <a:r>
              <a:rPr lang="en-GB" alt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серьезно задумал совершить самоубийство, то обычно </a:t>
            </a:r>
            <a:endParaRPr lang="ru-RU" alt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341313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4913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ru-RU" alt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нетрудно догадаться по ряду характерных признаков, которые можно разделить на 3 группы: </a:t>
            </a:r>
            <a:r>
              <a:rPr lang="en-GB" altLang="ru-RU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словесные, поведенческие</a:t>
            </a:r>
            <a:r>
              <a:rPr lang="ru-RU" altLang="ru-RU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GB" altLang="ru-RU" sz="4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ситуационные</a:t>
            </a:r>
            <a:r>
              <a:rPr lang="en-GB" altLang="ru-RU" sz="2800" dirty="0"/>
              <a:t>.</a:t>
            </a:r>
          </a:p>
          <a:p>
            <a:pPr eaLnBrk="1" hangingPunct="1">
              <a:buFont typeface="Times New Roman" panose="02020603050405020304" pitchFamily="18" charset="0"/>
              <a:buNone/>
              <a:tabLst>
                <a:tab pos="341313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4913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endParaRPr lang="en-GB" altLang="ru-RU" sz="3600" dirty="0"/>
          </a:p>
        </p:txBody>
      </p:sp>
      <p:pic>
        <p:nvPicPr>
          <p:cNvPr id="19460" name="Picture 4" descr="картешка (88)">
            <a:extLst>
              <a:ext uri="{FF2B5EF4-FFF2-40B4-BE49-F238E27FC236}">
                <a16:creationId xmlns:a16="http://schemas.microsoft.com/office/drawing/2014/main" id="{8DE93C6E-64A6-41CE-9D44-77B1CAB5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14500"/>
            <a:ext cx="33480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58344"/>
            <a:ext cx="5400600" cy="7384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Статистика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последние 5 лет в результате суицида погибло 3027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последние 3 года зарегистрировано 14 тысяч сообщений о совершении несовершеннолетними самоубийств либо об их попытках.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последние 2 года на 20,6 % увеличилось количество случаев суицидального воздействия на подростков, в том числе через информационно-коммуникационную сеть Интернет,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18,4% прибавилось число зарегистрированных фактов доведения детей до самоубийства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88,9% вырос показатель склонения подростков к самоубийству и содействия в его совершении.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частных причин совершения суицидальных действий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являются: конфликты в семье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- 59%; кризис романтических отношений - 21%.</a:t>
            </a:r>
          </a:p>
        </p:txBody>
      </p:sp>
    </p:spTree>
    <p:extLst>
      <p:ext uri="{BB962C8B-B14F-4D97-AF65-F5344CB8AC3E}">
        <p14:creationId xmlns:p14="http://schemas.microsoft.com/office/powerpoint/2010/main" val="231247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A65F275-1F65-4B2A-8964-27A5D5112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7625"/>
            <a:ext cx="8228013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i="1" dirty="0"/>
              <a:t>  </a:t>
            </a:r>
            <a:r>
              <a:rPr lang="en-GB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признаки: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96C9F10-7DD8-4296-A9A0-E6FF9C87A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6" y="1000124"/>
            <a:ext cx="6186487" cy="5525219"/>
          </a:xfrm>
        </p:spPr>
        <p:txBody>
          <a:bodyPr>
            <a:normAutofit fontScale="92500"/>
          </a:bodyPr>
          <a:lstStyle/>
          <a:p>
            <a:pPr marL="338138" indent="-338138"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1400" dirty="0"/>
              <a:t>	</a:t>
            </a:r>
            <a:r>
              <a:rPr lang="en-GB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может решиться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самоубийство, если:</a:t>
            </a: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изолирован (не имеет друзей или имеет только одного друга), чувствует себя отверженным.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нестабильном окружении (серьезный кризис в семье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отношениях с родителями или родителей друг с другом; алкоголизм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или семейная проблема).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себя жертвой насилия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физического, сексуального или эмоционального.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Предпринимал раньше попытки суицида.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склонность к самоубийству вследствие того, что оно совершалось кем-то из друзей, знакомых или членов семьи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 тяжелую потерю (смерть кого-то из близких, развод родителей).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Слишком критически настроен по отношению к себе.</a:t>
            </a:r>
          </a:p>
        </p:txBody>
      </p:sp>
      <p:pic>
        <p:nvPicPr>
          <p:cNvPr id="20484" name="Picture 4" descr="фото 6">
            <a:extLst>
              <a:ext uri="{FF2B5EF4-FFF2-40B4-BE49-F238E27FC236}">
                <a16:creationId xmlns:a16="http://schemas.microsoft.com/office/drawing/2014/main" id="{08568C56-6B20-4002-8C97-C4E69785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071688"/>
            <a:ext cx="234089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B6E622A4-581F-4E60-85B9-20737E3BF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77709" cy="7920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признаки: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E4C4B27-8C2C-4666-A572-C5686F0C2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980727"/>
            <a:ext cx="8712968" cy="540060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Раздавать другим вещи, имеющие большую личную значимость, окончательно приводить в порядок дела, мириться с давними врагами.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радикальные перемены в поведении, такие, как: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слишком мало или слишком много;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сне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спать слишком мало или слишком много;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внешнем виде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неряшливым;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замкнуться от семьи и друзей;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чрезмерно деятельным или, наоборот, безразличным к окружающему миру; ощущать попеременно то внезапную эйфорию, то приступы отчаяния.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признаки беспомощности, безнадежности и отчаяния.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EEBF2D86-CF9E-438E-9F8C-447C0A49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8013" cy="83728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признаки: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F87915-E080-4899-BCB3-8A320D997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836713"/>
            <a:ext cx="8712968" cy="568863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/>
              <a:t> 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Готовящийся совершить самоубийство, часто</a:t>
            </a:r>
          </a:p>
          <a:p>
            <a:pPr marL="0" indent="0" algn="just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своем душевном состоянии.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или она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рямо и явно говорить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смерти: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собираюсь покончить с собой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 так дальше жить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 намекать о своем намерении: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больше не буду ни для кого проблемой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больше не придется обо мне волноваться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шутить на тему самоубийства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B79285C0-826F-459F-91BB-84D0F71B0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4" y="332656"/>
            <a:ext cx="8470900" cy="1508844"/>
          </a:xfrm>
          <a:solidFill>
            <a:srgbClr val="FF9900"/>
          </a:solidFill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 помогающие </a:t>
            </a:r>
            <a:r>
              <a:rPr lang="ru-RU" alt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alt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профилактической работе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4B0D9E9-5F41-4A5A-BFD6-D1E3DA440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4" y="2060848"/>
            <a:ext cx="8470900" cy="4320480"/>
          </a:xfrm>
          <a:solidFill>
            <a:srgbClr val="FF9900"/>
          </a:solidFill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Выслушать.</a:t>
            </a:r>
            <a:r>
              <a:rPr lang="ru-RU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успокоить общими фразами. Дайте возможность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высказаться, внимательно отнеситесь ко всем, даже самым незначительным,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обидам и жалобам.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</a:t>
            </a:r>
            <a:r>
              <a:rPr lang="ru-RU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обсуждение планов и проблем снимает тревожность.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поиск выхода из данной ситуации </a:t>
            </a:r>
            <a:r>
              <a:rPr lang="ru-RU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суженное сознание,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оттягивание времени. Приемы психологического воздействия.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нему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для него людях.</a:t>
            </a:r>
          </a:p>
          <a:p>
            <a:pPr marL="0" indent="0" algn="just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</a:t>
            </a:r>
            <a:r>
              <a:rPr lang="en-GB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временный характер  проблемы.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 из будущего.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которая со временем не казалась неразрешимой: сегодня - «Нет», завтра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«Да».</a:t>
            </a: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90405546-C4F9-4AA5-A4EA-437A726AA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33"/>
            <a:ext cx="8434487" cy="1656184"/>
          </a:xfrm>
          <a:solidFill>
            <a:srgbClr val="FF9900"/>
          </a:solidFill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 dirty="0">
                <a:solidFill>
                  <a:srgbClr val="6600FF"/>
                </a:solidFill>
              </a:rPr>
              <a:t>Методы,  помогающие </a:t>
            </a:r>
            <a:r>
              <a:rPr lang="ru-RU" altLang="ru-RU" b="1" dirty="0">
                <a:solidFill>
                  <a:srgbClr val="6600FF"/>
                </a:solidFill>
              </a:rPr>
              <a:t>         </a:t>
            </a:r>
            <a:r>
              <a:rPr lang="en-GB" altLang="ru-RU" b="1" dirty="0">
                <a:solidFill>
                  <a:srgbClr val="6600FF"/>
                </a:solidFill>
              </a:rPr>
              <a:t>в профилактической работе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2B1732B-55EA-43C3-AFFF-CF634B003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496944" cy="4802839"/>
          </a:xfrm>
          <a:solidFill>
            <a:srgbClr val="FF9900"/>
          </a:solidFill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взвешивания -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сегодня плохо, 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сегодня хорошо</a:t>
            </a:r>
          </a:p>
          <a:p>
            <a:pPr marL="0" indent="0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до абсурда</a:t>
            </a:r>
            <a:r>
              <a:rPr lang="ru-RU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(показать что в данный момент происходит сгущение красок,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накручивание)</a:t>
            </a:r>
          </a:p>
          <a:p>
            <a:pPr marL="0" indent="0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altLang="ru-RU" sz="2800" b="1" dirty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контрастов</a:t>
            </a:r>
            <a:r>
              <a:rPr lang="en-GB" altLang="ru-RU" sz="2800" b="1" dirty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вчерашнего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самим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настоящим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имеющегося своего опыта в решении проблем (помнишь,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то, у тебя было...</a:t>
            </a:r>
            <a:r>
              <a:rPr lang="ru-RU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en-GB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есть рациональное внушение уверенности)</a:t>
            </a:r>
            <a:r>
              <a:rPr lang="ar-SA" alt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endParaRPr lang="en-GB" alt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800418"/>
              </p:ext>
            </p:extLst>
          </p:nvPr>
        </p:nvGraphicFramePr>
        <p:xfrm>
          <a:off x="323528" y="548680"/>
          <a:ext cx="8359460" cy="59573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b="1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вы слышите</a:t>
                      </a:r>
                      <a:endParaRPr lang="ru-RU" sz="1600" dirty="0">
                        <a:solidFill>
                          <a:srgbClr val="6600FF"/>
                        </a:solidFill>
                        <a:effectLst/>
                        <a:highlight>
                          <a:srgbClr val="00FFFF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скажите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Никогда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highlight>
                          <a:srgbClr val="C0C0C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говорите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highlight>
                          <a:srgbClr val="C0C0C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«Ненавижу учебу, класс…»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«Что происходит у нас, из-за чего ты себя так чувствуешь?»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«Когда я был в твоем возрасте…да ты просто лентяй»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«Все кажется таким безнадежным…»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«Иногда все мы чувствуем себя подавленными. Давай подумаем, какие у нас проблемы и какую из них надо решить в первую очередь»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«Подумай лучше о тех, кому еще хуже, чем тебе»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«Всем было бы лучше без меня!» 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«Ты очень много значишь для нас, и меня беспокоит твое настроение. Скажи мне, что происходит»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«Не говори глупостей, Давай поговорим о чем-нибудь другом»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«Вы не понимаете меня!»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«Расскажи мне, как ты себя чувствуешь. Я действительно хочу это  знать»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«Кто же может понять молодежь в наши дни»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«Никому не нужны чужие проблемы»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4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совершил ужасный поступок…»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«Давай сядем поговорим об этом»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«Что посеешь, то и пожнешь!»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2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rgbClr val="66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 если у меня не получиться?»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«Если не получиться, мы подумаем, как это сделать по-другому»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«Если не получится, я буду знать, что ты сделал все возможное»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«Если не получится - значит, ты недостаточно постарался!»</a:t>
                      </a:r>
                    </a:p>
                  </a:txBody>
                  <a:tcPr marL="52411" marR="52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96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1E9C4F2D-1A5D-4338-974E-979E2870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9513"/>
            <a:ext cx="30670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WordArt 2">
            <a:extLst>
              <a:ext uri="{FF2B5EF4-FFF2-40B4-BE49-F238E27FC236}">
                <a16:creationId xmlns:a16="http://schemas.microsoft.com/office/drawing/2014/main" id="{3A820FCE-1654-44BC-A845-618535D34D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944" y="2380116"/>
            <a:ext cx="4896544" cy="389470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Дорожи </a:t>
            </a:r>
          </a:p>
          <a:p>
            <a:pPr algn="ctr"/>
            <a:endParaRPr lang="ru-RU" sz="3600" b="1" kern="10" dirty="0">
              <a:ln w="9360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</a:p>
          <a:p>
            <a:pPr algn="ctr"/>
            <a:endParaRPr lang="ru-RU" sz="3600" b="1" kern="10" dirty="0">
              <a:ln w="9360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жизнью!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им\Desktop\3434345.jpg">
            <a:extLst>
              <a:ext uri="{FF2B5EF4-FFF2-40B4-BE49-F238E27FC236}">
                <a16:creationId xmlns:a16="http://schemas.microsoft.com/office/drawing/2014/main" id="{3295FCA5-1A19-4E6B-B69F-9C5495B3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02424"/>
            <a:ext cx="4680520" cy="3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4879EA-0AE6-41FE-9A82-B4502039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484784"/>
            <a:ext cx="7975722" cy="1872208"/>
          </a:xfrm>
        </p:spPr>
        <p:txBody>
          <a:bodyPr/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800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6E6C2-6815-4A3A-9C37-9B0538DD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ru-RU" sz="4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Мифы о суициде </a:t>
            </a:r>
            <a:br>
              <a:rPr lang="ru-R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D33EB-6D3A-4008-BFA3-FBA3E316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9"/>
            <a:ext cx="8712968" cy="4907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0" u="none" strike="noStrike" baseline="0" dirty="0">
                <a:latin typeface="Times New Roman" panose="02020603050405020304" pitchFamily="18" charset="0"/>
              </a:rPr>
              <a:t>Неправда, что: </a:t>
            </a:r>
            <a:endParaRPr lang="ru-RU" sz="2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Влечение к самоубийству передается по наследству. Это утверждение еще никем не доказано. </a:t>
            </a:r>
          </a:p>
          <a:p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Самоубийство совершают психически неполноценные люди. Исследования показали: </a:t>
            </a:r>
            <a:br>
              <a:rPr lang="ru-RU" sz="2800" b="0" i="0" u="none" strike="noStrike" baseline="0" dirty="0">
                <a:latin typeface="Times New Roman" panose="02020603050405020304" pitchFamily="18" charset="0"/>
              </a:rPr>
            </a:b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80-85% суицидентов были </a:t>
            </a:r>
            <a:r>
              <a:rPr lang="ru-RU" sz="2800" b="1" i="0" u="none" strike="noStrike" baseline="0" dirty="0">
                <a:latin typeface="Times New Roman" panose="02020603050405020304" pitchFamily="18" charset="0"/>
              </a:rPr>
              <a:t>вполне здоровыми людьми. </a:t>
            </a:r>
          </a:p>
          <a:p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Самоубийство невозможно предсказать. Период кризиса - явление временное и в этот момент человек нуждается в душевной теплоте, помощи, поддержке. Получив это человек отказывается от своих намерений.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8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BEC5BB11-DFEF-47B5-8921-B97AEF8A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558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суицида- </a:t>
            </a:r>
            <a:endParaRPr lang="ru-RU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совместная работа </a:t>
            </a:r>
          </a:p>
        </p:txBody>
      </p:sp>
      <p:sp>
        <p:nvSpPr>
          <p:cNvPr id="7171" name="AutoShape 2">
            <a:extLst>
              <a:ext uri="{FF2B5EF4-FFF2-40B4-BE49-F238E27FC236}">
                <a16:creationId xmlns:a16="http://schemas.microsoft.com/office/drawing/2014/main" id="{E4E63B7D-86E9-41E4-96AC-3F086615E571}"/>
              </a:ext>
            </a:extLst>
          </p:cNvPr>
          <p:cNvSpPr>
            <a:spLocks noChangeArrowheads="1"/>
          </p:cNvSpPr>
          <p:nvPr/>
        </p:nvSpPr>
        <p:spPr bwMode="auto">
          <a:xfrm rot="-2460000">
            <a:off x="5076825" y="2138363"/>
            <a:ext cx="719138" cy="288925"/>
          </a:xfrm>
          <a:prstGeom prst="rightArrow">
            <a:avLst>
              <a:gd name="adj1" fmla="val 35167"/>
              <a:gd name="adj2" fmla="val 100793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AutoShape 3">
            <a:extLst>
              <a:ext uri="{FF2B5EF4-FFF2-40B4-BE49-F238E27FC236}">
                <a16:creationId xmlns:a16="http://schemas.microsoft.com/office/drawing/2014/main" id="{1A4B9A5B-53B4-4E60-A700-ECE89D9156B4}"/>
              </a:ext>
            </a:extLst>
          </p:cNvPr>
          <p:cNvSpPr>
            <a:spLocks noChangeArrowheads="1"/>
          </p:cNvSpPr>
          <p:nvPr/>
        </p:nvSpPr>
        <p:spPr bwMode="auto">
          <a:xfrm rot="3480000">
            <a:off x="5041106" y="47601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3515B716-A9AF-47B3-BC49-66BE14842A20}"/>
              </a:ext>
            </a:extLst>
          </p:cNvPr>
          <p:cNvSpPr>
            <a:spLocks noChangeArrowheads="1"/>
          </p:cNvSpPr>
          <p:nvPr/>
        </p:nvSpPr>
        <p:spPr bwMode="auto">
          <a:xfrm rot="-7260000">
            <a:off x="3208337" y="2212976"/>
            <a:ext cx="792163" cy="360362"/>
          </a:xfrm>
          <a:prstGeom prst="rightArrow">
            <a:avLst>
              <a:gd name="adj1" fmla="val 35167"/>
              <a:gd name="adj2" fmla="val 89019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D8CA58EF-AAD4-4000-98A5-D4A92A9948ED}"/>
              </a:ext>
            </a:extLst>
          </p:cNvPr>
          <p:cNvSpPr>
            <a:spLocks noChangeArrowheads="1"/>
          </p:cNvSpPr>
          <p:nvPr/>
        </p:nvSpPr>
        <p:spPr bwMode="auto">
          <a:xfrm rot="7560000">
            <a:off x="3245645" y="47553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EB0CD78B-893E-4637-91CC-7243609D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42900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9665200D-1AF3-4C92-A527-E24FB6D907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55875" y="3578225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00005B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7" name="Oval 8">
            <a:extLst>
              <a:ext uri="{FF2B5EF4-FFF2-40B4-BE49-F238E27FC236}">
                <a16:creationId xmlns:a16="http://schemas.microsoft.com/office/drawing/2014/main" id="{03E0D917-6D70-4302-993D-EAB4656C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341438"/>
            <a:ext cx="4968875" cy="4535487"/>
          </a:xfrm>
          <a:prstGeom prst="ellipse">
            <a:avLst/>
          </a:prstGeom>
          <a:noFill/>
          <a:ln w="381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178" name="Group 9">
            <a:extLst>
              <a:ext uri="{FF2B5EF4-FFF2-40B4-BE49-F238E27FC236}">
                <a16:creationId xmlns:a16="http://schemas.microsoft.com/office/drawing/2014/main" id="{5EDFF2F1-63DF-423A-826D-F86D46EDC9DF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1700213"/>
            <a:ext cx="357187" cy="357187"/>
            <a:chOff x="1927" y="1071"/>
            <a:chExt cx="225" cy="225"/>
          </a:xfrm>
        </p:grpSpPr>
        <p:sp>
          <p:nvSpPr>
            <p:cNvPr id="7202" name="Oval 10">
              <a:extLst>
                <a:ext uri="{FF2B5EF4-FFF2-40B4-BE49-F238E27FC236}">
                  <a16:creationId xmlns:a16="http://schemas.microsoft.com/office/drawing/2014/main" id="{D69C170A-2A74-405B-8EC9-6181BF51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071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3" name="Oval 11">
              <a:extLst>
                <a:ext uri="{FF2B5EF4-FFF2-40B4-BE49-F238E27FC236}">
                  <a16:creationId xmlns:a16="http://schemas.microsoft.com/office/drawing/2014/main" id="{DA2CD53A-489F-4383-98C6-1DD640669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1090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79" name="Group 12">
            <a:extLst>
              <a:ext uri="{FF2B5EF4-FFF2-40B4-BE49-F238E27FC236}">
                <a16:creationId xmlns:a16="http://schemas.microsoft.com/office/drawing/2014/main" id="{A324E325-61C8-4268-BA6D-AC5DB295021D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500438"/>
            <a:ext cx="357187" cy="357187"/>
            <a:chOff x="1383" y="2205"/>
            <a:chExt cx="225" cy="225"/>
          </a:xfrm>
        </p:grpSpPr>
        <p:sp>
          <p:nvSpPr>
            <p:cNvPr id="7200" name="Oval 13">
              <a:extLst>
                <a:ext uri="{FF2B5EF4-FFF2-40B4-BE49-F238E27FC236}">
                  <a16:creationId xmlns:a16="http://schemas.microsoft.com/office/drawing/2014/main" id="{D2D135E7-A633-4E08-AA43-0942F690E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205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1" name="Oval 14">
              <a:extLst>
                <a:ext uri="{FF2B5EF4-FFF2-40B4-BE49-F238E27FC236}">
                  <a16:creationId xmlns:a16="http://schemas.microsoft.com/office/drawing/2014/main" id="{53F9E327-ECB6-4AD1-A826-8EBA1DE1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2224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80" name="Group 15">
            <a:extLst>
              <a:ext uri="{FF2B5EF4-FFF2-40B4-BE49-F238E27FC236}">
                <a16:creationId xmlns:a16="http://schemas.microsoft.com/office/drawing/2014/main" id="{E289A663-3849-402F-9B88-9BCBB2FA72A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013325"/>
            <a:ext cx="357187" cy="357188"/>
            <a:chOff x="1837" y="3158"/>
            <a:chExt cx="225" cy="225"/>
          </a:xfrm>
        </p:grpSpPr>
        <p:sp>
          <p:nvSpPr>
            <p:cNvPr id="7198" name="Oval 16">
              <a:extLst>
                <a:ext uri="{FF2B5EF4-FFF2-40B4-BE49-F238E27FC236}">
                  <a16:creationId xmlns:a16="http://schemas.microsoft.com/office/drawing/2014/main" id="{3CB87BAD-D63E-4E9D-9677-E2FD4F87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158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99" name="Oval 17">
              <a:extLst>
                <a:ext uri="{FF2B5EF4-FFF2-40B4-BE49-F238E27FC236}">
                  <a16:creationId xmlns:a16="http://schemas.microsoft.com/office/drawing/2014/main" id="{03029DA2-5505-4D8A-990D-B8EC6C448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3177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81" name="Group 18">
            <a:extLst>
              <a:ext uri="{FF2B5EF4-FFF2-40B4-BE49-F238E27FC236}">
                <a16:creationId xmlns:a16="http://schemas.microsoft.com/office/drawing/2014/main" id="{5D9307B3-9061-4726-A5E3-87E335CEB553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773238"/>
            <a:ext cx="357188" cy="357187"/>
            <a:chOff x="3606" y="1117"/>
            <a:chExt cx="225" cy="225"/>
          </a:xfrm>
        </p:grpSpPr>
        <p:sp>
          <p:nvSpPr>
            <p:cNvPr id="7196" name="Oval 19">
              <a:extLst>
                <a:ext uri="{FF2B5EF4-FFF2-40B4-BE49-F238E27FC236}">
                  <a16:creationId xmlns:a16="http://schemas.microsoft.com/office/drawing/2014/main" id="{677A325A-0137-4BD0-AE57-654C4E031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117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97" name="Oval 20">
              <a:extLst>
                <a:ext uri="{FF2B5EF4-FFF2-40B4-BE49-F238E27FC236}">
                  <a16:creationId xmlns:a16="http://schemas.microsoft.com/office/drawing/2014/main" id="{474ABCD3-93DE-47A2-BDC4-EF6EBDFE9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136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82" name="Group 21">
            <a:extLst>
              <a:ext uri="{FF2B5EF4-FFF2-40B4-BE49-F238E27FC236}">
                <a16:creationId xmlns:a16="http://schemas.microsoft.com/office/drawing/2014/main" id="{34E7341C-2676-47C3-AA80-37673BC503F5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429000"/>
            <a:ext cx="357188" cy="357188"/>
            <a:chOff x="4014" y="2160"/>
            <a:chExt cx="225" cy="225"/>
          </a:xfrm>
        </p:grpSpPr>
        <p:sp>
          <p:nvSpPr>
            <p:cNvPr id="7194" name="Oval 22">
              <a:extLst>
                <a:ext uri="{FF2B5EF4-FFF2-40B4-BE49-F238E27FC236}">
                  <a16:creationId xmlns:a16="http://schemas.microsoft.com/office/drawing/2014/main" id="{471AED46-BFFA-4935-93BD-320929740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160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95" name="Oval 23">
              <a:extLst>
                <a:ext uri="{FF2B5EF4-FFF2-40B4-BE49-F238E27FC236}">
                  <a16:creationId xmlns:a16="http://schemas.microsoft.com/office/drawing/2014/main" id="{B7A93460-B325-40AA-8F01-A0CCA8EA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2179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83" name="Group 24">
            <a:extLst>
              <a:ext uri="{FF2B5EF4-FFF2-40B4-BE49-F238E27FC236}">
                <a16:creationId xmlns:a16="http://schemas.microsoft.com/office/drawing/2014/main" id="{BE21CADC-8025-4705-8B80-CC402FE0960E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941888"/>
            <a:ext cx="357188" cy="357187"/>
            <a:chOff x="3606" y="3113"/>
            <a:chExt cx="225" cy="225"/>
          </a:xfrm>
        </p:grpSpPr>
        <p:sp>
          <p:nvSpPr>
            <p:cNvPr id="7192" name="Oval 25">
              <a:extLst>
                <a:ext uri="{FF2B5EF4-FFF2-40B4-BE49-F238E27FC236}">
                  <a16:creationId xmlns:a16="http://schemas.microsoft.com/office/drawing/2014/main" id="{41E02E56-1F42-42B3-B9FD-FAD7C7D53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113"/>
              <a:ext cx="226" cy="226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93" name="Oval 26">
              <a:extLst>
                <a:ext uri="{FF2B5EF4-FFF2-40B4-BE49-F238E27FC236}">
                  <a16:creationId xmlns:a16="http://schemas.microsoft.com/office/drawing/2014/main" id="{2F3DD2D6-865C-4BD7-8F6D-1D5D1564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132"/>
              <a:ext cx="140" cy="141"/>
            </a:xfrm>
            <a:prstGeom prst="ellipse">
              <a:avLst/>
            </a:prstGeom>
            <a:gradFill rotWithShape="0">
              <a:gsLst>
                <a:gs pos="0">
                  <a:srgbClr val="C8E5FF"/>
                </a:gs>
                <a:gs pos="100000">
                  <a:srgbClr val="5CB1F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84" name="Text Box 27">
            <a:extLst>
              <a:ext uri="{FF2B5EF4-FFF2-40B4-BE49-F238E27FC236}">
                <a16:creationId xmlns:a16="http://schemas.microsoft.com/office/drawing/2014/main" id="{903CC5D5-49C1-403A-A27B-EF1829E2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22675"/>
            <a:ext cx="952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2800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7185" name="Text Box 28">
            <a:extLst>
              <a:ext uri="{FF2B5EF4-FFF2-40B4-BE49-F238E27FC236}">
                <a16:creationId xmlns:a16="http://schemas.microsoft.com/office/drawing/2014/main" id="{E725F712-F787-40BE-B58E-A3245962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25" y="1523206"/>
            <a:ext cx="187166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воспитатели</a:t>
            </a:r>
          </a:p>
        </p:txBody>
      </p:sp>
      <p:sp>
        <p:nvSpPr>
          <p:cNvPr id="7186" name="Text Box 29">
            <a:extLst>
              <a:ext uri="{FF2B5EF4-FFF2-40B4-BE49-F238E27FC236}">
                <a16:creationId xmlns:a16="http://schemas.microsoft.com/office/drawing/2014/main" id="{77B0C47A-11FC-459A-A576-9DB906F2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1916113"/>
            <a:ext cx="214617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социальный педагог </a:t>
            </a:r>
          </a:p>
        </p:txBody>
      </p:sp>
      <p:sp>
        <p:nvSpPr>
          <p:cNvPr id="7187" name="Text Box 30">
            <a:extLst>
              <a:ext uri="{FF2B5EF4-FFF2-40B4-BE49-F238E27FC236}">
                <a16:creationId xmlns:a16="http://schemas.microsoft.com/office/drawing/2014/main" id="{78FB98A2-12FC-4D65-935B-769D53B9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429000"/>
            <a:ext cx="132873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GB" altLang="ru-RU" sz="2000" b="1" dirty="0">
                <a:solidFill>
                  <a:srgbClr val="B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8" name="Text Box 31">
            <a:extLst>
              <a:ext uri="{FF2B5EF4-FFF2-40B4-BE49-F238E27FC236}">
                <a16:creationId xmlns:a16="http://schemas.microsoft.com/office/drawing/2014/main" id="{E3D859E6-1933-4620-BF1B-B1F11BAC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484" y="5516562"/>
            <a:ext cx="16430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Сверстники</a:t>
            </a:r>
            <a:r>
              <a:rPr lang="en-GB" altLang="ru-RU" sz="2000" b="1" dirty="0">
                <a:solidFill>
                  <a:srgbClr val="B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9" name="Text Box 32">
            <a:extLst>
              <a:ext uri="{FF2B5EF4-FFF2-40B4-BE49-F238E27FC236}">
                <a16:creationId xmlns:a16="http://schemas.microsoft.com/office/drawing/2014/main" id="{969E9F5B-31AB-449A-87C2-4A52811CE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76" y="3500438"/>
            <a:ext cx="154834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</a:t>
            </a:r>
          </a:p>
          <a:p>
            <a:pPr algn="r" eaLnBrk="1" hangingPunct="1"/>
            <a:r>
              <a:rPr lang="en-GB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</a:t>
            </a:r>
          </a:p>
        </p:txBody>
      </p:sp>
      <p:sp>
        <p:nvSpPr>
          <p:cNvPr id="7190" name="Text Box 33">
            <a:extLst>
              <a:ext uri="{FF2B5EF4-FFF2-40B4-BE49-F238E27FC236}">
                <a16:creationId xmlns:a16="http://schemas.microsoft.com/office/drawing/2014/main" id="{1A391C81-1200-4009-AC08-011D4ED9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4" y="5013325"/>
            <a:ext cx="195262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Медработники</a:t>
            </a:r>
            <a:r>
              <a:rPr lang="en-GB" altLang="ru-RU" sz="1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191" name="Picture 34">
            <a:extLst>
              <a:ext uri="{FF2B5EF4-FFF2-40B4-BE49-F238E27FC236}">
                <a16:creationId xmlns:a16="http://schemas.microsoft.com/office/drawing/2014/main" id="{43878EA2-C01A-4BCA-9548-F9C1EB9F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20875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103876" cy="2381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>
                <a:latin typeface="Times New Roman" panose="02020603050405020304" pitchFamily="18" charset="0"/>
                <a:cs typeface="Times New Roman" pitchFamily="18" charset="0"/>
              </a:rPr>
              <a:t>Суицид </a:t>
            </a: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– акт самоубийства, совершаемый человеком в состоянии сильного душевного расстройства либо под влиянием психического заболевания.</a:t>
            </a:r>
          </a:p>
          <a:p>
            <a:pPr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91680" y="3501008"/>
            <a:ext cx="7023756" cy="164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416" y="2276873"/>
            <a:ext cx="8373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kern="100" dirty="0">
                <a:latin typeface="Times New Roman" pitchFamily="18" charset="0"/>
                <a:cs typeface="Times New Roman" pitchFamily="18" charset="0"/>
              </a:rPr>
              <a:t>Виды суицидов</a:t>
            </a:r>
          </a:p>
          <a:p>
            <a:pPr algn="just">
              <a:buNone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Истинный суицид</a:t>
            </a:r>
          </a:p>
          <a:p>
            <a:pPr algn="just">
              <a:buNone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Скрытый суицид</a:t>
            </a:r>
          </a:p>
          <a:p>
            <a:pPr algn="just">
              <a:buNone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Демонстративный суицид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2" cy="31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70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43DAE423-8B08-4914-8A13-258025A42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29155"/>
            <a:ext cx="7848600" cy="14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суицидальной профилактики</a:t>
            </a:r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A839FF45-98B3-416A-8985-213DE29FC87F}"/>
              </a:ext>
            </a:extLst>
          </p:cNvPr>
          <p:cNvSpPr>
            <a:spLocks/>
          </p:cNvSpPr>
          <p:nvPr/>
        </p:nvSpPr>
        <p:spPr bwMode="auto">
          <a:xfrm rot="2700000">
            <a:off x="623888" y="1836738"/>
            <a:ext cx="3449637" cy="36083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lnTo>
                  <a:pt x="5908" y="5862"/>
                </a:lnTo>
                <a:close/>
              </a:path>
            </a:pathLst>
          </a:custGeom>
          <a:gradFill rotWithShape="0">
            <a:gsLst>
              <a:gs pos="0">
                <a:srgbClr val="FFC319"/>
              </a:gs>
              <a:gs pos="100000">
                <a:srgbClr val="FFD355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99999" prstMaterial="legacyMatte">
            <a:bevelT w="13500" h="13500" prst="angle"/>
            <a:bevelB w="13500" h="13500" prst="angle"/>
            <a:extrusionClr>
              <a:srgbClr val="FFC319"/>
            </a:extrusionClr>
            <a:contourClr>
              <a:srgbClr val="FFC319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BB6CE169-03CE-43E8-9CC9-F66190C13603}"/>
              </a:ext>
            </a:extLst>
          </p:cNvPr>
          <p:cNvSpPr>
            <a:spLocks/>
          </p:cNvSpPr>
          <p:nvPr/>
        </p:nvSpPr>
        <p:spPr bwMode="auto">
          <a:xfrm rot="-2700000">
            <a:off x="323850" y="1849438"/>
            <a:ext cx="3449638" cy="37020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lnTo>
                  <a:pt x="5908" y="5862"/>
                </a:lnTo>
                <a:close/>
              </a:path>
            </a:pathLst>
          </a:custGeom>
          <a:solidFill>
            <a:srgbClr val="A8D02A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99999" prstMaterial="legacyMatte">
            <a:bevelT w="13500" h="13500" prst="angle"/>
            <a:bevelB w="13500" h="13500" prst="angle"/>
            <a:extrusionClr>
              <a:srgbClr val="A8D02A"/>
            </a:extrusionClr>
            <a:contourClr>
              <a:srgbClr val="A8D02A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F276B7EE-7F53-498A-93F3-B978786B1B59}"/>
              </a:ext>
            </a:extLst>
          </p:cNvPr>
          <p:cNvSpPr>
            <a:spLocks/>
          </p:cNvSpPr>
          <p:nvPr/>
        </p:nvSpPr>
        <p:spPr bwMode="auto">
          <a:xfrm rot="18900000" flipV="1">
            <a:off x="618332" y="2124869"/>
            <a:ext cx="3449637" cy="3463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lnTo>
                  <a:pt x="5908" y="5862"/>
                </a:lnTo>
                <a:close/>
              </a:path>
            </a:pathLst>
          </a:custGeom>
          <a:gradFill rotWithShape="0">
            <a:gsLst>
              <a:gs pos="0">
                <a:srgbClr val="5CB1FE"/>
              </a:gs>
              <a:gs pos="100000">
                <a:srgbClr val="87C5FE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99999" prstMaterial="legacyMatte">
            <a:bevelT w="13500" h="13500" prst="angle"/>
            <a:bevelB w="13500" h="13500" prst="angle"/>
            <a:extrusionClr>
              <a:srgbClr val="5CB1FE"/>
            </a:extrusionClr>
            <a:contourClr>
              <a:srgbClr val="5CB1FE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2A7DC258-2862-4E7B-AF0E-AA7C700D4E83}"/>
              </a:ext>
            </a:extLst>
          </p:cNvPr>
          <p:cNvSpPr>
            <a:spLocks/>
          </p:cNvSpPr>
          <p:nvPr/>
        </p:nvSpPr>
        <p:spPr bwMode="auto">
          <a:xfrm rot="2640000" flipH="1" flipV="1">
            <a:off x="252413" y="2419350"/>
            <a:ext cx="3313112" cy="30241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26 w 21600"/>
              <a:gd name="T13" fmla="*/ 0 h 21600"/>
              <a:gd name="T14" fmla="*/ 19874 w 21600"/>
              <a:gd name="T15" fmla="*/ 70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lnTo>
                  <a:pt x="5908" y="5862"/>
                </a:lnTo>
                <a:close/>
              </a:path>
            </a:pathLst>
          </a:custGeom>
          <a:gradFill rotWithShape="0">
            <a:gsLst>
              <a:gs pos="0">
                <a:srgbClr val="FF7575"/>
              </a:gs>
              <a:gs pos="100000">
                <a:srgbClr val="FF9999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99999" prstMaterial="legacyMatte">
            <a:bevelT w="13500" h="13500" prst="angle"/>
            <a:bevelB w="13500" h="13500" prst="angle"/>
            <a:extrusionClr>
              <a:srgbClr val="FF7575"/>
            </a:extrusionClr>
            <a:contourClr>
              <a:srgbClr val="FF7575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295" name="WordArt 6">
            <a:extLst>
              <a:ext uri="{FF2B5EF4-FFF2-40B4-BE49-F238E27FC236}">
                <a16:creationId xmlns:a16="http://schemas.microsoft.com/office/drawing/2014/main" id="{FAB8E2E6-BA56-46A9-98B5-71A2B46B2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640000">
            <a:off x="250825" y="2570163"/>
            <a:ext cx="207010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823532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7030A0"/>
                </a:solidFill>
                <a:cs typeface="Arial" panose="020B0604020202020204" pitchFamily="34" charset="0"/>
              </a:rPr>
              <a:t>Первичная</a:t>
            </a:r>
          </a:p>
        </p:txBody>
      </p:sp>
      <p:sp>
        <p:nvSpPr>
          <p:cNvPr id="12296" name="WordArt 7">
            <a:extLst>
              <a:ext uri="{FF2B5EF4-FFF2-40B4-BE49-F238E27FC236}">
                <a16:creationId xmlns:a16="http://schemas.microsoft.com/office/drawing/2014/main" id="{DFBFA681-2DBF-457D-BBB9-F0EF2F068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80000">
            <a:off x="2311400" y="2736850"/>
            <a:ext cx="17526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397796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0000"/>
                </a:solidFill>
                <a:cs typeface="Arial" panose="020B0604020202020204" pitchFamily="34" charset="0"/>
              </a:rPr>
              <a:t>Вторичная</a:t>
            </a:r>
          </a:p>
        </p:txBody>
      </p:sp>
      <p:sp>
        <p:nvSpPr>
          <p:cNvPr id="12297" name="WordArt 8">
            <a:extLst>
              <a:ext uri="{FF2B5EF4-FFF2-40B4-BE49-F238E27FC236}">
                <a16:creationId xmlns:a16="http://schemas.microsoft.com/office/drawing/2014/main" id="{86DAE036-A312-4B3E-BF2A-7AD3C66C5F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80000">
            <a:off x="180975" y="4484688"/>
            <a:ext cx="22098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519782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70C0"/>
                </a:solidFill>
                <a:cs typeface="Arial" panose="020B0604020202020204" pitchFamily="34" charset="0"/>
              </a:rPr>
              <a:t>Четвертичная </a:t>
            </a:r>
          </a:p>
        </p:txBody>
      </p:sp>
      <p:sp>
        <p:nvSpPr>
          <p:cNvPr id="12298" name="WordArt 9">
            <a:extLst>
              <a:ext uri="{FF2B5EF4-FFF2-40B4-BE49-F238E27FC236}">
                <a16:creationId xmlns:a16="http://schemas.microsoft.com/office/drawing/2014/main" id="{FDCE00D6-F4F2-4AA1-8019-EB370D1129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880000">
            <a:off x="2105819" y="4531519"/>
            <a:ext cx="2124075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413903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cs typeface="Arial" panose="020B0604020202020204" pitchFamily="34" charset="0"/>
              </a:rPr>
              <a:t>Третичная </a:t>
            </a: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C8ED2D59-5A21-4EB2-BA7A-8B05B122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500438"/>
            <a:ext cx="19542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ts val="1125"/>
              </a:spcBef>
              <a:buFont typeface="Times New Roman" panose="02020603050405020304" pitchFamily="18" charset="0"/>
              <a:buNone/>
            </a:pPr>
            <a:r>
              <a:rPr lang="en-GB" altLang="ru-RU" sz="1800" b="1" dirty="0"/>
              <a:t>Профилактика  суицида </a:t>
            </a:r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4E9C62BE-0DC5-49B7-A0F2-C65DA0B1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138" y="2143125"/>
            <a:ext cx="4191550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суицида- это целенаправленный процесс, который складывается из </a:t>
            </a:r>
            <a:r>
              <a:rPr lang="en-GB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lang="en-GB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профилактики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933E1094-3A6D-4393-A172-CC0A0735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5750"/>
            <a:ext cx="8229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</a:t>
            </a:r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B4D0F065-9691-4567-88DE-8220A700E8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2409825" y="1711325"/>
            <a:ext cx="4824412" cy="47704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8B8BB9"/>
              </a:gs>
              <a:gs pos="100000">
                <a:srgbClr val="000066">
                  <a:alpha val="59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8B6D097-9CAC-4894-9ECC-B71438D0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786438"/>
            <a:ext cx="7072312" cy="650875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A8D0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модели   взаимодействия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en-GB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</a:t>
            </a:r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407BF2C0-A271-42FC-9EEE-0195FB4A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714875"/>
            <a:ext cx="6357937" cy="722313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A8D0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внешкольной воспитательной работы</a:t>
            </a:r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9F5A4A76-48EB-4A17-A59C-A9A16454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643313"/>
            <a:ext cx="6357938" cy="650875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A8D0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здоровой среды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en-GB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69B0717A-5214-4EEF-A791-FECACF0A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14625"/>
            <a:ext cx="6858000" cy="642938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A8D0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 психического здоровья</a:t>
            </a:r>
          </a:p>
        </p:txBody>
      </p:sp>
      <p:grpSp>
        <p:nvGrpSpPr>
          <p:cNvPr id="14344" name="Group 7">
            <a:extLst>
              <a:ext uri="{FF2B5EF4-FFF2-40B4-BE49-F238E27FC236}">
                <a16:creationId xmlns:a16="http://schemas.microsoft.com/office/drawing/2014/main" id="{BAA94E36-5339-46D0-A107-F4BC07889FFF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714625"/>
            <a:ext cx="377825" cy="377825"/>
            <a:chOff x="1080" y="1710"/>
            <a:chExt cx="238" cy="238"/>
          </a:xfrm>
        </p:grpSpPr>
        <p:sp>
          <p:nvSpPr>
            <p:cNvPr id="14370" name="Oval 8">
              <a:extLst>
                <a:ext uri="{FF2B5EF4-FFF2-40B4-BE49-F238E27FC236}">
                  <a16:creationId xmlns:a16="http://schemas.microsoft.com/office/drawing/2014/main" id="{A2606C14-6A28-4BE0-AE44-A26C9D9B6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710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71" name="Oval 9">
              <a:extLst>
                <a:ext uri="{FF2B5EF4-FFF2-40B4-BE49-F238E27FC236}">
                  <a16:creationId xmlns:a16="http://schemas.microsoft.com/office/drawing/2014/main" id="{2B8118F4-14C1-42DC-BA0A-6B844C1F5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1723"/>
              <a:ext cx="211" cy="211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72" name="Oval 10">
              <a:extLst>
                <a:ext uri="{FF2B5EF4-FFF2-40B4-BE49-F238E27FC236}">
                  <a16:creationId xmlns:a16="http://schemas.microsoft.com/office/drawing/2014/main" id="{305EBA38-9B03-4DF9-B51E-A05EAE65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173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31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73" name="Oval 11">
              <a:extLst>
                <a:ext uri="{FF2B5EF4-FFF2-40B4-BE49-F238E27FC236}">
                  <a16:creationId xmlns:a16="http://schemas.microsoft.com/office/drawing/2014/main" id="{2A32CF86-7C21-4FC1-84D6-7A60AFAF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173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31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74" name="Oval 12">
              <a:extLst>
                <a:ext uri="{FF2B5EF4-FFF2-40B4-BE49-F238E27FC236}">
                  <a16:creationId xmlns:a16="http://schemas.microsoft.com/office/drawing/2014/main" id="{1CA622F1-DE4B-4C43-BE8A-256E877B4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174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8A6A0E"/>
                </a:gs>
                <a:gs pos="50000">
                  <a:srgbClr val="FFC319"/>
                </a:gs>
                <a:gs pos="100000">
                  <a:srgbClr val="8A6A0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75" name="Oval 13">
              <a:extLst>
                <a:ext uri="{FF2B5EF4-FFF2-40B4-BE49-F238E27FC236}">
                  <a16:creationId xmlns:a16="http://schemas.microsoft.com/office/drawing/2014/main" id="{579D7EC3-B147-4C7B-B592-D056930B1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174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FFC319"/>
                </a:gs>
                <a:gs pos="100000">
                  <a:srgbClr val="7C5F0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4345" name="Group 14">
            <a:extLst>
              <a:ext uri="{FF2B5EF4-FFF2-40B4-BE49-F238E27FC236}">
                <a16:creationId xmlns:a16="http://schemas.microsoft.com/office/drawing/2014/main" id="{0FCF1111-923B-4282-82B7-61D201D08990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3857625"/>
            <a:ext cx="377825" cy="377825"/>
            <a:chOff x="1305" y="2430"/>
            <a:chExt cx="238" cy="238"/>
          </a:xfrm>
        </p:grpSpPr>
        <p:sp>
          <p:nvSpPr>
            <p:cNvPr id="14364" name="Oval 15">
              <a:extLst>
                <a:ext uri="{FF2B5EF4-FFF2-40B4-BE49-F238E27FC236}">
                  <a16:creationId xmlns:a16="http://schemas.microsoft.com/office/drawing/2014/main" id="{B5107D92-AC11-4930-9823-AE7DEE31F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2430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5" name="Oval 16">
              <a:extLst>
                <a:ext uri="{FF2B5EF4-FFF2-40B4-BE49-F238E27FC236}">
                  <a16:creationId xmlns:a16="http://schemas.microsoft.com/office/drawing/2014/main" id="{A6791140-D4CE-4131-8932-90C4F6F2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443"/>
              <a:ext cx="211" cy="211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6" name="Oval 17">
              <a:extLst>
                <a:ext uri="{FF2B5EF4-FFF2-40B4-BE49-F238E27FC236}">
                  <a16:creationId xmlns:a16="http://schemas.microsoft.com/office/drawing/2014/main" id="{122463F1-1F9F-4CA2-8F4A-931505AC6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245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31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7" name="Oval 18">
              <a:extLst>
                <a:ext uri="{FF2B5EF4-FFF2-40B4-BE49-F238E27FC236}">
                  <a16:creationId xmlns:a16="http://schemas.microsoft.com/office/drawing/2014/main" id="{5E9E6125-6CEC-4D93-8FF6-B3B090CC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245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757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8" name="Oval 19">
              <a:extLst>
                <a:ext uri="{FF2B5EF4-FFF2-40B4-BE49-F238E27FC236}">
                  <a16:creationId xmlns:a16="http://schemas.microsoft.com/office/drawing/2014/main" id="{C43FD1FF-500C-4B4B-A6E5-E39AE65AF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246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8A6A0E"/>
                </a:gs>
                <a:gs pos="50000">
                  <a:srgbClr val="FFC319"/>
                </a:gs>
                <a:gs pos="100000">
                  <a:srgbClr val="8A6A0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9" name="Oval 20">
              <a:extLst>
                <a:ext uri="{FF2B5EF4-FFF2-40B4-BE49-F238E27FC236}">
                  <a16:creationId xmlns:a16="http://schemas.microsoft.com/office/drawing/2014/main" id="{4E3CEE34-5F67-4CEC-866E-B6032EDAB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246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FF7575"/>
                </a:gs>
                <a:gs pos="100000">
                  <a:srgbClr val="7C393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4346" name="Group 21">
            <a:extLst>
              <a:ext uri="{FF2B5EF4-FFF2-40B4-BE49-F238E27FC236}">
                <a16:creationId xmlns:a16="http://schemas.microsoft.com/office/drawing/2014/main" id="{BFB68C14-7671-4DDA-BBC1-E8387A78E491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5000625"/>
            <a:ext cx="377825" cy="377825"/>
            <a:chOff x="1170" y="3150"/>
            <a:chExt cx="238" cy="238"/>
          </a:xfrm>
        </p:grpSpPr>
        <p:sp>
          <p:nvSpPr>
            <p:cNvPr id="14358" name="Oval 22">
              <a:extLst>
                <a:ext uri="{FF2B5EF4-FFF2-40B4-BE49-F238E27FC236}">
                  <a16:creationId xmlns:a16="http://schemas.microsoft.com/office/drawing/2014/main" id="{2144D247-BA64-4079-960F-99F6365D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150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9" name="Oval 23">
              <a:extLst>
                <a:ext uri="{FF2B5EF4-FFF2-40B4-BE49-F238E27FC236}">
                  <a16:creationId xmlns:a16="http://schemas.microsoft.com/office/drawing/2014/main" id="{82886E9A-12ED-4CD6-B770-2FFDD9AA4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163"/>
              <a:ext cx="212" cy="211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0" name="Oval 24">
              <a:extLst>
                <a:ext uri="{FF2B5EF4-FFF2-40B4-BE49-F238E27FC236}">
                  <a16:creationId xmlns:a16="http://schemas.microsoft.com/office/drawing/2014/main" id="{74BCC7C7-D817-4931-9B58-185013B90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17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31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1" name="Oval 25">
              <a:extLst>
                <a:ext uri="{FF2B5EF4-FFF2-40B4-BE49-F238E27FC236}">
                  <a16:creationId xmlns:a16="http://schemas.microsoft.com/office/drawing/2014/main" id="{1C8249EF-0F41-4328-BAEC-C101DC128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176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5CB1FE"/>
                </a:gs>
                <a:gs pos="100000">
                  <a:srgbClr val="2B52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2" name="Oval 26">
              <a:extLst>
                <a:ext uri="{FF2B5EF4-FFF2-40B4-BE49-F238E27FC236}">
                  <a16:creationId xmlns:a16="http://schemas.microsoft.com/office/drawing/2014/main" id="{FE3BA075-F1F0-4EB9-81AA-565E4DFB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18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8A6A0E"/>
                </a:gs>
                <a:gs pos="50000">
                  <a:srgbClr val="FFC319"/>
                </a:gs>
                <a:gs pos="100000">
                  <a:srgbClr val="8A6A0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63" name="Oval 27">
              <a:extLst>
                <a:ext uri="{FF2B5EF4-FFF2-40B4-BE49-F238E27FC236}">
                  <a16:creationId xmlns:a16="http://schemas.microsoft.com/office/drawing/2014/main" id="{22716302-B412-4043-9DD9-047BE0738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188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5CB1FE"/>
                </a:gs>
                <a:gs pos="100000">
                  <a:srgbClr val="2D567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14347" name="Group 28">
            <a:extLst>
              <a:ext uri="{FF2B5EF4-FFF2-40B4-BE49-F238E27FC236}">
                <a16:creationId xmlns:a16="http://schemas.microsoft.com/office/drawing/2014/main" id="{4EFB8C57-8E54-478A-868F-11F0208F0C67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5786438"/>
            <a:ext cx="377825" cy="377825"/>
            <a:chOff x="855" y="3645"/>
            <a:chExt cx="238" cy="238"/>
          </a:xfrm>
        </p:grpSpPr>
        <p:sp>
          <p:nvSpPr>
            <p:cNvPr id="14352" name="Oval 29">
              <a:extLst>
                <a:ext uri="{FF2B5EF4-FFF2-40B4-BE49-F238E27FC236}">
                  <a16:creationId xmlns:a16="http://schemas.microsoft.com/office/drawing/2014/main" id="{CF6B0F93-E884-4C72-8DE0-261611976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645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3" name="Oval 30">
              <a:extLst>
                <a:ext uri="{FF2B5EF4-FFF2-40B4-BE49-F238E27FC236}">
                  <a16:creationId xmlns:a16="http://schemas.microsoft.com/office/drawing/2014/main" id="{7925EC1A-CB00-4B89-B620-E91B9D338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3658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4" name="Oval 31">
              <a:extLst>
                <a:ext uri="{FF2B5EF4-FFF2-40B4-BE49-F238E27FC236}">
                  <a16:creationId xmlns:a16="http://schemas.microsoft.com/office/drawing/2014/main" id="{973C3B9F-85E6-4A8D-89D4-EDF2E46D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367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31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5" name="Oval 32">
              <a:extLst>
                <a:ext uri="{FF2B5EF4-FFF2-40B4-BE49-F238E27FC236}">
                  <a16:creationId xmlns:a16="http://schemas.microsoft.com/office/drawing/2014/main" id="{92B1012D-B2C7-48F8-B604-9662D12A1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367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6" name="Oval 33">
              <a:extLst>
                <a:ext uri="{FF2B5EF4-FFF2-40B4-BE49-F238E27FC236}">
                  <a16:creationId xmlns:a16="http://schemas.microsoft.com/office/drawing/2014/main" id="{6789CEA4-86B0-436E-99E4-399E49173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3683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8A6A0E"/>
                </a:gs>
                <a:gs pos="50000">
                  <a:srgbClr val="FFC319"/>
                </a:gs>
                <a:gs pos="100000">
                  <a:srgbClr val="8A6A0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14357" name="Oval 34">
              <a:extLst>
                <a:ext uri="{FF2B5EF4-FFF2-40B4-BE49-F238E27FC236}">
                  <a16:creationId xmlns:a16="http://schemas.microsoft.com/office/drawing/2014/main" id="{C8A36BD8-3520-4ECB-ACA0-2DCD96322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3683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A8D02A"/>
                </a:gs>
                <a:gs pos="100000">
                  <a:srgbClr val="526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800">
                <a:solidFill>
                  <a:schemeClr val="bg1"/>
                </a:solidFill>
              </a:endParaRPr>
            </a:p>
          </p:txBody>
        </p:sp>
      </p:grpSp>
      <p:sp>
        <p:nvSpPr>
          <p:cNvPr id="8227" name="Text Box 35">
            <a:extLst>
              <a:ext uri="{FF2B5EF4-FFF2-40B4-BE49-F238E27FC236}">
                <a16:creationId xmlns:a16="http://schemas.microsoft.com/office/drawing/2014/main" id="{E8614B85-E15D-4FB6-9866-A9E35FB5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06788"/>
            <a:ext cx="1673225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Content Title</a:t>
            </a:r>
          </a:p>
        </p:txBody>
      </p:sp>
      <p:sp>
        <p:nvSpPr>
          <p:cNvPr id="14349" name="Text Box 36">
            <a:extLst>
              <a:ext uri="{FF2B5EF4-FFF2-40B4-BE49-F238E27FC236}">
                <a16:creationId xmlns:a16="http://schemas.microsoft.com/office/drawing/2014/main" id="{CFAF59C3-D86A-4DF6-B879-89644F9C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00187"/>
            <a:ext cx="831812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повышение групповой сплоченности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50" name="Picture 37">
            <a:extLst>
              <a:ext uri="{FF2B5EF4-FFF2-40B4-BE49-F238E27FC236}">
                <a16:creationId xmlns:a16="http://schemas.microsoft.com/office/drawing/2014/main" id="{D351ACD4-F311-4CC0-9885-C959AE18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919413"/>
            <a:ext cx="1938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D4BA2D39-171E-4735-A72A-51359904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2" y="301435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en-GB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данном этапе</a:t>
            </a:r>
          </a:p>
        </p:txBody>
      </p:sp>
      <p:sp>
        <p:nvSpPr>
          <p:cNvPr id="10243" name="AutoShape 2">
            <a:extLst>
              <a:ext uri="{FF2B5EF4-FFF2-40B4-BE49-F238E27FC236}">
                <a16:creationId xmlns:a16="http://schemas.microsoft.com/office/drawing/2014/main" id="{EB6B7F46-7C5D-4C37-97CC-C6A15D26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63" y="3100387"/>
            <a:ext cx="6750050" cy="3386137"/>
          </a:xfrm>
          <a:prstGeom prst="roundRect">
            <a:avLst>
              <a:gd name="adj" fmla="val 16667"/>
            </a:avLst>
          </a:prstGeom>
          <a:solidFill>
            <a:srgbClr val="FEE9D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4A349A63-E9BA-4E40-9300-A930E9004647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628775"/>
            <a:ext cx="2306637" cy="3308350"/>
            <a:chOff x="135" y="1026"/>
            <a:chExt cx="1453" cy="2084"/>
          </a:xfrm>
        </p:grpSpPr>
        <p:sp>
          <p:nvSpPr>
            <p:cNvPr id="9220" name="AutoShape 4">
              <a:extLst>
                <a:ext uri="{FF2B5EF4-FFF2-40B4-BE49-F238E27FC236}">
                  <a16:creationId xmlns:a16="http://schemas.microsoft.com/office/drawing/2014/main" id="{66A09CEA-5D4A-434E-A7DA-3D50CDA93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1026"/>
              <a:ext cx="1453" cy="20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B1FE"/>
                </a:gs>
                <a:gs pos="100000">
                  <a:srgbClr val="B7DCFF"/>
                </a:gs>
              </a:gsLst>
              <a:lin ang="5400000" scaled="1"/>
            </a:gradFill>
            <a:ln w="38160">
              <a:solidFill>
                <a:srgbClr val="FFFFFF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2" name="AutoShape 5">
              <a:extLst>
                <a:ext uri="{FF2B5EF4-FFF2-40B4-BE49-F238E27FC236}">
                  <a16:creationId xmlns:a16="http://schemas.microsoft.com/office/drawing/2014/main" id="{CDFE8E69-A295-4DEF-A2DB-9DDA9EC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050"/>
              <a:ext cx="1062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5CB1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0245" name="Group 6">
            <a:extLst>
              <a:ext uri="{FF2B5EF4-FFF2-40B4-BE49-F238E27FC236}">
                <a16:creationId xmlns:a16="http://schemas.microsoft.com/office/drawing/2014/main" id="{E04DA924-EFA0-4159-B6E7-EF6D56F8E0E2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643313"/>
            <a:ext cx="3000375" cy="2787650"/>
            <a:chOff x="2245" y="2024"/>
            <a:chExt cx="1156" cy="2083"/>
          </a:xfrm>
        </p:grpSpPr>
        <p:sp>
          <p:nvSpPr>
            <p:cNvPr id="9223" name="AutoShape 7">
              <a:extLst>
                <a:ext uri="{FF2B5EF4-FFF2-40B4-BE49-F238E27FC236}">
                  <a16:creationId xmlns:a16="http://schemas.microsoft.com/office/drawing/2014/main" id="{52C9C17B-3EDD-434C-9429-5C738BDC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024"/>
              <a:ext cx="1157" cy="20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7575"/>
                </a:gs>
                <a:gs pos="100000">
                  <a:srgbClr val="FFA7A7"/>
                </a:gs>
              </a:gsLst>
              <a:lin ang="5400000" scaled="1"/>
            </a:gradFill>
            <a:ln w="38160">
              <a:solidFill>
                <a:srgbClr val="FFFFFF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80" name="AutoShape 8">
              <a:extLst>
                <a:ext uri="{FF2B5EF4-FFF2-40B4-BE49-F238E27FC236}">
                  <a16:creationId xmlns:a16="http://schemas.microsoft.com/office/drawing/2014/main" id="{77646648-D79A-49B9-AB96-D42371AB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048"/>
              <a:ext cx="1062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757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0246" name="Group 9">
            <a:extLst>
              <a:ext uri="{FF2B5EF4-FFF2-40B4-BE49-F238E27FC236}">
                <a16:creationId xmlns:a16="http://schemas.microsoft.com/office/drawing/2014/main" id="{558C28B3-C939-4905-8DFC-D5B5BFA3B319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2270125" cy="3306763"/>
            <a:chOff x="4150" y="1026"/>
            <a:chExt cx="1156" cy="2083"/>
          </a:xfrm>
        </p:grpSpPr>
        <p:sp>
          <p:nvSpPr>
            <p:cNvPr id="9226" name="AutoShape 10">
              <a:extLst>
                <a:ext uri="{FF2B5EF4-FFF2-40B4-BE49-F238E27FC236}">
                  <a16:creationId xmlns:a16="http://schemas.microsoft.com/office/drawing/2014/main" id="{225CC798-01B7-4F12-B031-300DAEE5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026"/>
              <a:ext cx="1157" cy="20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CB1FE"/>
                </a:gs>
                <a:gs pos="100000">
                  <a:srgbClr val="B7DCFF"/>
                </a:gs>
              </a:gsLst>
              <a:lin ang="5400000" scaled="1"/>
            </a:gradFill>
            <a:ln w="38160">
              <a:solidFill>
                <a:srgbClr val="FFFFFF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8" name="AutoShape 11">
              <a:extLst>
                <a:ext uri="{FF2B5EF4-FFF2-40B4-BE49-F238E27FC236}">
                  <a16:creationId xmlns:a16="http://schemas.microsoft.com/office/drawing/2014/main" id="{E8C7B668-C5C8-4526-832E-7F113079D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056"/>
              <a:ext cx="1062" cy="28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5CB1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247" name="Text Box 12">
            <a:extLst>
              <a:ext uri="{FF2B5EF4-FFF2-40B4-BE49-F238E27FC236}">
                <a16:creationId xmlns:a16="http://schemas.microsoft.com/office/drawing/2014/main" id="{69A2BAB5-455A-4D97-9307-30849D8D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33600"/>
            <a:ext cx="21510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14300" indent="-11430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Изучение психолого-педагогического статуса каждого ребенка с целью своевременной профилактики</a:t>
            </a:r>
          </a:p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Привитие норм поведения</a:t>
            </a:r>
          </a:p>
        </p:txBody>
      </p:sp>
      <p:sp>
        <p:nvSpPr>
          <p:cNvPr id="10248" name="Text Box 13">
            <a:extLst>
              <a:ext uri="{FF2B5EF4-FFF2-40B4-BE49-F238E27FC236}">
                <a16:creationId xmlns:a16="http://schemas.microsoft.com/office/drawing/2014/main" id="{020C3A05-D87E-41BC-A347-EF77E02A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000500"/>
            <a:ext cx="250031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14300" indent="-11430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Привлечение государственных органов и общественных объединений для оказания помощи </a:t>
            </a:r>
            <a:r>
              <a:rPr lang="ru-RU" altLang="ru-RU" sz="1400" b="1" dirty="0">
                <a:solidFill>
                  <a:srgbClr val="000000"/>
                </a:solidFill>
              </a:rPr>
              <a:t>                  </a:t>
            </a:r>
            <a:r>
              <a:rPr lang="en-GB" altLang="ru-RU" sz="1400" b="1" dirty="0">
                <a:solidFill>
                  <a:srgbClr val="000000"/>
                </a:solidFill>
              </a:rPr>
              <a:t>и защиты законных прав ребенка</a:t>
            </a:r>
          </a:p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Формирование </a:t>
            </a:r>
            <a:r>
              <a:rPr lang="ru-RU" altLang="ru-RU" sz="1400" b="1" dirty="0">
                <a:solidFill>
                  <a:srgbClr val="000000"/>
                </a:solidFill>
              </a:rPr>
              <a:t>  </a:t>
            </a:r>
            <a:r>
              <a:rPr lang="en-GB" altLang="ru-RU" sz="1400" b="1" dirty="0">
                <a:solidFill>
                  <a:srgbClr val="000000"/>
                </a:solidFill>
              </a:rPr>
              <a:t>детского милосердия</a:t>
            </a:r>
          </a:p>
        </p:txBody>
      </p:sp>
      <p:sp>
        <p:nvSpPr>
          <p:cNvPr id="10249" name="Text Box 14">
            <a:extLst>
              <a:ext uri="{FF2B5EF4-FFF2-40B4-BE49-F238E27FC236}">
                <a16:creationId xmlns:a16="http://schemas.microsoft.com/office/drawing/2014/main" id="{35AB4D1F-8DAE-44D4-9D0E-4632E6C3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133600"/>
            <a:ext cx="19827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14300" indent="-11430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Формирование позитивного образа «Я», уникальности </a:t>
            </a:r>
            <a:r>
              <a:rPr lang="ru-RU" altLang="ru-RU" sz="1400" b="1" dirty="0">
                <a:solidFill>
                  <a:srgbClr val="000000"/>
                </a:solidFill>
              </a:rPr>
              <a:t>      </a:t>
            </a:r>
            <a:r>
              <a:rPr lang="en-GB" altLang="ru-RU" sz="1400" b="1" dirty="0">
                <a:solidFill>
                  <a:srgbClr val="000000"/>
                </a:solidFill>
              </a:rPr>
              <a:t>и неповторимости не только своей , но и других людей</a:t>
            </a:r>
          </a:p>
          <a:p>
            <a:pPr eaLnBrk="1" hangingPunct="1"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en-GB" altLang="ru-RU" sz="1400" b="1" dirty="0">
                <a:solidFill>
                  <a:srgbClr val="000000"/>
                </a:solidFill>
              </a:rPr>
              <a:t>Развитие ценностных отношений </a:t>
            </a:r>
            <a:r>
              <a:rPr lang="ru-RU" altLang="ru-RU" sz="1400" b="1" dirty="0">
                <a:solidFill>
                  <a:srgbClr val="000000"/>
                </a:solidFill>
              </a:rPr>
              <a:t>                   </a:t>
            </a:r>
            <a:r>
              <a:rPr lang="en-GB" altLang="ru-RU" sz="1400" b="1" dirty="0">
                <a:solidFill>
                  <a:srgbClr val="000000"/>
                </a:solidFill>
              </a:rPr>
              <a:t>в социуме</a:t>
            </a:r>
          </a:p>
        </p:txBody>
      </p:sp>
      <p:grpSp>
        <p:nvGrpSpPr>
          <p:cNvPr id="10250" name="Group 15">
            <a:extLst>
              <a:ext uri="{FF2B5EF4-FFF2-40B4-BE49-F238E27FC236}">
                <a16:creationId xmlns:a16="http://schemas.microsoft.com/office/drawing/2014/main" id="{EAD619A5-2828-4F76-89DF-7048F3743238}"/>
              </a:ext>
            </a:extLst>
          </p:cNvPr>
          <p:cNvGrpSpPr>
            <a:grpSpLocks/>
          </p:cNvGrpSpPr>
          <p:nvPr/>
        </p:nvGrpSpPr>
        <p:grpSpPr bwMode="auto">
          <a:xfrm>
            <a:off x="2922588" y="3886200"/>
            <a:ext cx="500062" cy="492125"/>
            <a:chOff x="1841" y="2448"/>
            <a:chExt cx="315" cy="310"/>
          </a:xfrm>
        </p:grpSpPr>
        <p:grpSp>
          <p:nvGrpSpPr>
            <p:cNvPr id="10265" name="Group 16">
              <a:extLst>
                <a:ext uri="{FF2B5EF4-FFF2-40B4-BE49-F238E27FC236}">
                  <a16:creationId xmlns:a16="http://schemas.microsoft.com/office/drawing/2014/main" id="{73383430-913F-4E0D-B2F2-48C318F94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48"/>
              <a:ext cx="188" cy="310"/>
              <a:chOff x="1968" y="2448"/>
              <a:chExt cx="188" cy="310"/>
            </a:xfrm>
          </p:grpSpPr>
          <p:sp>
            <p:nvSpPr>
              <p:cNvPr id="10272" name="Oval 17">
                <a:extLst>
                  <a:ext uri="{FF2B5EF4-FFF2-40B4-BE49-F238E27FC236}">
                    <a16:creationId xmlns:a16="http://schemas.microsoft.com/office/drawing/2014/main" id="{A5BC7217-2C78-4814-A9B4-63AC7F72D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3" name="Oval 18">
                <a:extLst>
                  <a:ext uri="{FF2B5EF4-FFF2-40B4-BE49-F238E27FC236}">
                    <a16:creationId xmlns:a16="http://schemas.microsoft.com/office/drawing/2014/main" id="{DFD21E62-BBAD-429B-839E-A2212D41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509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4" name="Oval 19">
                <a:extLst>
                  <a:ext uri="{FF2B5EF4-FFF2-40B4-BE49-F238E27FC236}">
                    <a16:creationId xmlns:a16="http://schemas.microsoft.com/office/drawing/2014/main" id="{3AE03939-0434-4104-909C-2B92E2476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572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5" name="Oval 20">
                <a:extLst>
                  <a:ext uri="{FF2B5EF4-FFF2-40B4-BE49-F238E27FC236}">
                    <a16:creationId xmlns:a16="http://schemas.microsoft.com/office/drawing/2014/main" id="{5CC5BC3E-275D-4277-A937-99A4C977F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635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6" name="Oval 21">
                <a:extLst>
                  <a:ext uri="{FF2B5EF4-FFF2-40B4-BE49-F238E27FC236}">
                    <a16:creationId xmlns:a16="http://schemas.microsoft.com/office/drawing/2014/main" id="{3175EA53-669F-4D5C-A487-ED26EE697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69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0266" name="Group 22">
              <a:extLst>
                <a:ext uri="{FF2B5EF4-FFF2-40B4-BE49-F238E27FC236}">
                  <a16:creationId xmlns:a16="http://schemas.microsoft.com/office/drawing/2014/main" id="{8F296C0C-1D98-4861-A3D0-3B34474C7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1" y="2448"/>
              <a:ext cx="188" cy="310"/>
              <a:chOff x="1841" y="2448"/>
              <a:chExt cx="188" cy="310"/>
            </a:xfrm>
          </p:grpSpPr>
          <p:sp>
            <p:nvSpPr>
              <p:cNvPr id="10267" name="Oval 23">
                <a:extLst>
                  <a:ext uri="{FF2B5EF4-FFF2-40B4-BE49-F238E27FC236}">
                    <a16:creationId xmlns:a16="http://schemas.microsoft.com/office/drawing/2014/main" id="{243600C2-A4BC-4A69-989D-A03B6FA0B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1" y="2448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8" name="Oval 24">
                <a:extLst>
                  <a:ext uri="{FF2B5EF4-FFF2-40B4-BE49-F238E27FC236}">
                    <a16:creationId xmlns:a16="http://schemas.microsoft.com/office/drawing/2014/main" id="{1559EC17-E96E-4C3B-AD1F-6803FEEE4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2509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9" name="Oval 25">
                <a:extLst>
                  <a:ext uri="{FF2B5EF4-FFF2-40B4-BE49-F238E27FC236}">
                    <a16:creationId xmlns:a16="http://schemas.microsoft.com/office/drawing/2014/main" id="{DEE92B7E-05CC-4702-8D65-377F9F0CE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2572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0" name="Oval 26">
                <a:extLst>
                  <a:ext uri="{FF2B5EF4-FFF2-40B4-BE49-F238E27FC236}">
                    <a16:creationId xmlns:a16="http://schemas.microsoft.com/office/drawing/2014/main" id="{2D4AB271-FD15-4C81-92E2-91F83A32D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2635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71" name="Oval 27">
                <a:extLst>
                  <a:ext uri="{FF2B5EF4-FFF2-40B4-BE49-F238E27FC236}">
                    <a16:creationId xmlns:a16="http://schemas.microsoft.com/office/drawing/2014/main" id="{332E2272-EA54-4554-AF7E-6E8954A3B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1" y="269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10251" name="Group 28">
            <a:extLst>
              <a:ext uri="{FF2B5EF4-FFF2-40B4-BE49-F238E27FC236}">
                <a16:creationId xmlns:a16="http://schemas.microsoft.com/office/drawing/2014/main" id="{901A2EBC-E146-4419-997A-D5ECF77AF2E3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3886200"/>
            <a:ext cx="500062" cy="492125"/>
            <a:chOff x="3569" y="2448"/>
            <a:chExt cx="315" cy="310"/>
          </a:xfrm>
        </p:grpSpPr>
        <p:grpSp>
          <p:nvGrpSpPr>
            <p:cNvPr id="10253" name="Group 29">
              <a:extLst>
                <a:ext uri="{FF2B5EF4-FFF2-40B4-BE49-F238E27FC236}">
                  <a16:creationId xmlns:a16="http://schemas.microsoft.com/office/drawing/2014/main" id="{A29B228D-035D-4A92-9DBD-94FC317B2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448"/>
              <a:ext cx="188" cy="310"/>
              <a:chOff x="3696" y="2448"/>
              <a:chExt cx="188" cy="310"/>
            </a:xfrm>
          </p:grpSpPr>
          <p:sp>
            <p:nvSpPr>
              <p:cNvPr id="10260" name="Oval 30">
                <a:extLst>
                  <a:ext uri="{FF2B5EF4-FFF2-40B4-BE49-F238E27FC236}">
                    <a16:creationId xmlns:a16="http://schemas.microsoft.com/office/drawing/2014/main" id="{CCBA8A8B-2FDF-4C94-8812-3E6851EF5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1" name="Oval 31">
                <a:extLst>
                  <a:ext uri="{FF2B5EF4-FFF2-40B4-BE49-F238E27FC236}">
                    <a16:creationId xmlns:a16="http://schemas.microsoft.com/office/drawing/2014/main" id="{B611F095-C76E-47B7-B495-543444AE6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2509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2" name="Oval 32">
                <a:extLst>
                  <a:ext uri="{FF2B5EF4-FFF2-40B4-BE49-F238E27FC236}">
                    <a16:creationId xmlns:a16="http://schemas.microsoft.com/office/drawing/2014/main" id="{D7CA984A-28FF-4D6F-B1CA-633F9A72B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" y="2572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3" name="Oval 33">
                <a:extLst>
                  <a:ext uri="{FF2B5EF4-FFF2-40B4-BE49-F238E27FC236}">
                    <a16:creationId xmlns:a16="http://schemas.microsoft.com/office/drawing/2014/main" id="{06A94081-A499-46D7-BC00-B0D774C0C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2635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64" name="Oval 34">
                <a:extLst>
                  <a:ext uri="{FF2B5EF4-FFF2-40B4-BE49-F238E27FC236}">
                    <a16:creationId xmlns:a16="http://schemas.microsoft.com/office/drawing/2014/main" id="{37681A3C-EB56-4BEB-8311-4CB195D55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69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0254" name="Group 35">
              <a:extLst>
                <a:ext uri="{FF2B5EF4-FFF2-40B4-BE49-F238E27FC236}">
                  <a16:creationId xmlns:a16="http://schemas.microsoft.com/office/drawing/2014/main" id="{4DF8E37D-0B93-427A-86A2-844EA71BE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" y="2448"/>
              <a:ext cx="188" cy="310"/>
              <a:chOff x="3569" y="2448"/>
              <a:chExt cx="188" cy="310"/>
            </a:xfrm>
          </p:grpSpPr>
          <p:sp>
            <p:nvSpPr>
              <p:cNvPr id="10255" name="Oval 36">
                <a:extLst>
                  <a:ext uri="{FF2B5EF4-FFF2-40B4-BE49-F238E27FC236}">
                    <a16:creationId xmlns:a16="http://schemas.microsoft.com/office/drawing/2014/main" id="{3089A152-F0DE-477D-9A00-1063F537A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2448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6" name="Oval 37">
                <a:extLst>
                  <a:ext uri="{FF2B5EF4-FFF2-40B4-BE49-F238E27FC236}">
                    <a16:creationId xmlns:a16="http://schemas.microsoft.com/office/drawing/2014/main" id="{7AD2F1C3-5B42-4693-A7C2-25080EEE0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509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7" name="Oval 38">
                <a:extLst>
                  <a:ext uri="{FF2B5EF4-FFF2-40B4-BE49-F238E27FC236}">
                    <a16:creationId xmlns:a16="http://schemas.microsoft.com/office/drawing/2014/main" id="{0B4861DA-3C89-4309-B3FC-937C41E7F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2572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8" name="Oval 39">
                <a:extLst>
                  <a:ext uri="{FF2B5EF4-FFF2-40B4-BE49-F238E27FC236}">
                    <a16:creationId xmlns:a16="http://schemas.microsoft.com/office/drawing/2014/main" id="{597AFE23-3DDC-4296-BE73-2DA54D28D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635"/>
                <a:ext cx="63" cy="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9" name="Oval 40">
                <a:extLst>
                  <a:ext uri="{FF2B5EF4-FFF2-40B4-BE49-F238E27FC236}">
                    <a16:creationId xmlns:a16="http://schemas.microsoft.com/office/drawing/2014/main" id="{57936540-A1E1-4A7B-8C87-A59E18F4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2696"/>
                <a:ext cx="63" cy="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10252" name="Picture 41">
            <a:extLst>
              <a:ext uri="{FF2B5EF4-FFF2-40B4-BE49-F238E27FC236}">
                <a16:creationId xmlns:a16="http://schemas.microsoft.com/office/drawing/2014/main" id="{5614745F-2792-481C-91BF-ACD42F1B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57313"/>
            <a:ext cx="34464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B5A07D2C-0B01-40F3-8BA7-381DDB75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32656"/>
            <a:ext cx="64912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6B9BD1E7-2235-4EC7-811B-A645083F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75050"/>
            <a:ext cx="27733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DB493E72-B20F-4282-8F77-58A3F21B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2322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0CC1B019-4460-4DCD-AC14-58432240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857625"/>
            <a:ext cx="5064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2FAAC7F8-1856-44DF-BF17-077AF8C8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429125"/>
            <a:ext cx="508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0996DA0B-19D7-44C0-A36F-CD4B5D61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00375"/>
            <a:ext cx="24479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Text Box 7">
            <a:extLst>
              <a:ext uri="{FF2B5EF4-FFF2-40B4-BE49-F238E27FC236}">
                <a16:creationId xmlns:a16="http://schemas.microsoft.com/office/drawing/2014/main" id="{02414E44-2104-4C67-A3D7-DC8506DD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71875"/>
            <a:ext cx="14398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1400" b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</p:txBody>
      </p:sp>
      <p:sp>
        <p:nvSpPr>
          <p:cNvPr id="11273" name="Text Box 8">
            <a:extLst>
              <a:ext uri="{FF2B5EF4-FFF2-40B4-BE49-F238E27FC236}">
                <a16:creationId xmlns:a16="http://schemas.microsoft.com/office/drawing/2014/main" id="{CC3D140F-B412-45AF-98D4-F1941789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000500"/>
            <a:ext cx="1584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суицидального поведения</a:t>
            </a:r>
          </a:p>
        </p:txBody>
      </p:sp>
      <p:sp>
        <p:nvSpPr>
          <p:cNvPr id="11274" name="Text Box 9">
            <a:extLst>
              <a:ext uri="{FF2B5EF4-FFF2-40B4-BE49-F238E27FC236}">
                <a16:creationId xmlns:a16="http://schemas.microsoft.com/office/drawing/2014/main" id="{2168D80D-70B9-4A38-9A56-1439C5A3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143375"/>
            <a:ext cx="18002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</a:t>
            </a:r>
            <a:r>
              <a:rPr lang="en-GB" altLang="ru-RU" sz="1400" b="1" dirty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1400" b="1" dirty="0" err="1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  <a:endParaRPr lang="en-GB" altLang="ru-RU" sz="1400" b="1" dirty="0">
              <a:solidFill>
                <a:srgbClr val="0A0A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0">
            <a:extLst>
              <a:ext uri="{FF2B5EF4-FFF2-40B4-BE49-F238E27FC236}">
                <a16:creationId xmlns:a16="http://schemas.microsoft.com/office/drawing/2014/main" id="{41F42187-FC18-47F7-82D5-E5BF42E2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412875"/>
            <a:ext cx="6336704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GB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риска, сопровождение детей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семей с целью предупреждения самоубийств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6" name="Picture 11">
            <a:extLst>
              <a:ext uri="{FF2B5EF4-FFF2-40B4-BE49-F238E27FC236}">
                <a16:creationId xmlns:a16="http://schemas.microsoft.com/office/drawing/2014/main" id="{36EA0347-3013-444E-8559-91478669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0081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627</TotalTime>
  <Words>1750</Words>
  <Application>Microsoft Office PowerPoint</Application>
  <PresentationFormat>Экран (4:3)</PresentationFormat>
  <Paragraphs>227</Paragraphs>
  <Slides>27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Ион</vt:lpstr>
      <vt:lpstr>Презентация PowerPoint</vt:lpstr>
      <vt:lpstr>Презентация PowerPoint</vt:lpstr>
      <vt:lpstr>Мифы о суициде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суицидального поведения  детей и подростков</vt:lpstr>
      <vt:lpstr>    </vt:lpstr>
      <vt:lpstr>Причины самоубийств у подростков:</vt:lpstr>
      <vt:lpstr>Мотивы суицида </vt:lpstr>
      <vt:lpstr>Презентация PowerPoint</vt:lpstr>
      <vt:lpstr>Презентация PowerPoint</vt:lpstr>
      <vt:lpstr>Презентация PowerPoint</vt:lpstr>
      <vt:lpstr>    Характерные признаки суицидального поведения</vt:lpstr>
      <vt:lpstr>  Ситуационные признаки:</vt:lpstr>
      <vt:lpstr>Поведенческие признаки:</vt:lpstr>
      <vt:lpstr>Словесные признаки:</vt:lpstr>
      <vt:lpstr>Методы,  помогающие                   в профилактической работе</vt:lpstr>
      <vt:lpstr>Методы,  помогающие          в профилактической работе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</dc:creator>
  <cp:lastModifiedBy>Реутова Анна Степановна</cp:lastModifiedBy>
  <cp:revision>33</cp:revision>
  <dcterms:created xsi:type="dcterms:W3CDTF">2021-03-25T16:15:46Z</dcterms:created>
  <dcterms:modified xsi:type="dcterms:W3CDTF">2025-03-07T11:25:34Z</dcterms:modified>
</cp:coreProperties>
</file>